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1"/>
  </p:notesMasterIdLst>
  <p:handoutMasterIdLst>
    <p:handoutMasterId r:id="rId22"/>
  </p:handoutMasterIdLst>
  <p:sldIdLst>
    <p:sldId id="267" r:id="rId2"/>
    <p:sldId id="294" r:id="rId3"/>
    <p:sldId id="293" r:id="rId4"/>
    <p:sldId id="280" r:id="rId5"/>
    <p:sldId id="282" r:id="rId6"/>
    <p:sldId id="296" r:id="rId7"/>
    <p:sldId id="292" r:id="rId8"/>
    <p:sldId id="291" r:id="rId9"/>
    <p:sldId id="297" r:id="rId10"/>
    <p:sldId id="295" r:id="rId11"/>
    <p:sldId id="298" r:id="rId12"/>
    <p:sldId id="301" r:id="rId13"/>
    <p:sldId id="302" r:id="rId14"/>
    <p:sldId id="303" r:id="rId15"/>
    <p:sldId id="299" r:id="rId16"/>
    <p:sldId id="300" r:id="rId17"/>
    <p:sldId id="306" r:id="rId18"/>
    <p:sldId id="304" r:id="rId19"/>
    <p:sldId id="305" r:id="rId20"/>
  </p:sldIdLst>
  <p:sldSz cx="15119350" cy="8496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93583"/>
    <a:srgbClr val="0062A7"/>
    <a:srgbClr val="3EA536"/>
    <a:srgbClr val="009A93"/>
    <a:srgbClr val="E40134"/>
    <a:srgbClr val="5C5B9E"/>
    <a:srgbClr val="FFD500"/>
    <a:srgbClr val="E6007E"/>
    <a:srgbClr val="9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4"/>
    <p:restoredTop sz="96054"/>
  </p:normalViewPr>
  <p:slideViewPr>
    <p:cSldViewPr snapToGrid="0" snapToObjects="1">
      <p:cViewPr varScale="1">
        <p:scale>
          <a:sx n="74" d="100"/>
          <a:sy n="74" d="100"/>
        </p:scale>
        <p:origin x="272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9F35F-5B63-A54B-A000-D04455DFC9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9EF42-194F-6A40-857B-C56C907E5A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8138-5707-AA4A-8C85-1F63E17CA1B4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56BAB-3BB6-214C-AEC6-679B9083D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9483-3477-0D4E-8C43-A2578310F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E669-B23F-D243-BF18-12CF2895D1E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0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2DF5D-30FC-AA4A-AD3E-CA6AE00FE24B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95CE-6FCF-CC4F-885F-F82C060B398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9D4E-46D8-FE47-AB72-31E3E9C4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87ACFD-8B8E-C649-91BF-45B82F8DA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72310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4138ECE-91F2-F344-9A09-D11B5E407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7836" y="2428719"/>
            <a:ext cx="11167594" cy="1048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755" b="0" i="0" spc="13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INTERVENTION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9D0B9C9-B73F-8149-B3D6-98B88F3E7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7836" y="3808009"/>
            <a:ext cx="11167594" cy="19182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900" b="0" i="0" spc="50" baseline="0">
                <a:solidFill>
                  <a:schemeClr val="bg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SOUS-TITRE INTERVENTION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27D820-3340-BA4D-B54E-8617FC6BB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7541" y="6086476"/>
            <a:ext cx="10717889" cy="614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2400" b="0" i="0" spc="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DATE DU JOUR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13F98-16D3-0848-95C3-F37F644426D2}"/>
              </a:ext>
            </a:extLst>
          </p:cNvPr>
          <p:cNvSpPr/>
          <p:nvPr userDrawn="1"/>
        </p:nvSpPr>
        <p:spPr>
          <a:xfrm>
            <a:off x="0" y="7366000"/>
            <a:ext cx="15119350" cy="113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24485-7425-3B4A-9CE7-287630FD71DA}"/>
              </a:ext>
            </a:extLst>
          </p:cNvPr>
          <p:cNvSpPr/>
          <p:nvPr userDrawn="1"/>
        </p:nvSpPr>
        <p:spPr>
          <a:xfrm>
            <a:off x="13081000" y="7646010"/>
            <a:ext cx="1943100" cy="672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E76AD-62A0-D449-91C1-A84809C9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A103D-05CF-5B44-B2BD-928DFCAD111D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32326F1-E01E-CB42-9EB1-C452BD5D3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05B3-4BA6-634A-B422-FC9795F9EC6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DB096-45F4-B54D-AC9D-3CC577BED52A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1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6104-24D3-D142-9A37-396C3605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C262B-6274-4949-9B51-2C19676C5418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CC8466F-7AAE-5F4E-AC0E-350AC75A21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063E8-E3CB-B249-9B49-0C5DBA6C943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7AE40-8A19-D943-98D7-683ED98DA02B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F6F06-8872-C44E-B119-1A634B22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A8764-FAEE-6942-948F-708EACA015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81EF75B-34CF-5F45-A13A-E18A150B2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ET TEXTE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090A5-EBCD-DD42-B6E8-FBBA896A4446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95D5-EC34-3F4B-9EBA-1C2E2E15500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841D71F-7686-F644-9C9B-59D421614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150"/>
            <a:ext cx="5100638" cy="6511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D3C3BFE8-81C3-9D4C-936E-FB72010BD5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8958" y="1774511"/>
            <a:ext cx="6255473" cy="5556564"/>
          </a:xfrm>
          <a:prstGeom prst="rect">
            <a:avLst/>
          </a:prstGeom>
        </p:spPr>
        <p:txBody>
          <a:bodyPr>
            <a:noAutofit/>
          </a:bodyPr>
          <a:lstStyle>
            <a:lvl1pPr marL="0" indent="-19890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>
                <a:srgbClr val="636363"/>
              </a:buClr>
              <a:buSzPct val="90000"/>
              <a:buFont typeface="Wingdings" pitchFamily="2" charset="2"/>
              <a:buChar char="§"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43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2E1E-B9B9-7E49-AA3E-22D09348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76A3-D500-284C-ACE8-8919A485F782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C237C199-2CAB-DE4F-BE92-85B8A3C98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TEXTE SEUL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5F866-8C3E-0C48-8CA0-15D0F4426A4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AF7BA-D944-124E-BA9A-C9244FF68CA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4139184-0C6E-2A43-A756-DD0DB375C5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2743" y="1556916"/>
            <a:ext cx="12592957" cy="5638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rgbClr val="636363"/>
              </a:buClr>
              <a:buSzPct val="280000"/>
              <a:buFont typeface="Wingdings" pitchFamily="2" charset="2"/>
              <a:buNone/>
              <a:defRPr sz="2080" b="0" i="0" kern="1600" baseline="0">
                <a:solidFill>
                  <a:srgbClr val="636363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Sed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congue</a:t>
            </a:r>
            <a:r>
              <a:rPr lang="en-US" dirty="0"/>
              <a:t> ipsum sed,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Duis non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dictum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mauris</a:t>
            </a:r>
            <a:r>
              <a:rPr lang="en-US" dirty="0"/>
              <a:t> a ligula vestibulum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ac lorem. Vestibulum </a:t>
            </a:r>
            <a:r>
              <a:rPr lang="en-US" dirty="0" err="1"/>
              <a:t>nec</a:t>
            </a:r>
            <a:r>
              <a:rPr lang="en-US" dirty="0"/>
              <a:t> cursus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mauris</a:t>
            </a:r>
            <a:r>
              <a:rPr lang="en-US" dirty="0"/>
              <a:t> ac </a:t>
            </a:r>
            <a:r>
              <a:rPr lang="en-US" dirty="0" err="1"/>
              <a:t>aliquet</a:t>
            </a:r>
            <a:r>
              <a:rPr lang="en-US" dirty="0"/>
              <a:t> maximus, </a:t>
            </a:r>
            <a:r>
              <a:rPr lang="en-US" dirty="0" err="1"/>
              <a:t>felis</a:t>
            </a:r>
            <a:r>
              <a:rPr lang="en-US" dirty="0"/>
              <a:t> ipsum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, vel </a:t>
            </a:r>
            <a:r>
              <a:rPr lang="en-US" dirty="0" err="1"/>
              <a:t>commodo</a:t>
            </a:r>
            <a:r>
              <a:rPr lang="en-US" dirty="0"/>
              <a:t> diam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libero.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in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pharetra et </a:t>
            </a:r>
            <a:r>
              <a:rPr lang="en-US" dirty="0" err="1"/>
              <a:t>augue</a:t>
            </a:r>
            <a:r>
              <a:rPr lang="en-US" dirty="0"/>
              <a:t> pharetra </a:t>
            </a:r>
            <a:r>
              <a:rPr lang="en-US" dirty="0" err="1"/>
              <a:t>ultrices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non mi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Nunc convallis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dictum, </a:t>
            </a:r>
            <a:r>
              <a:rPr lang="en-US" dirty="0" err="1"/>
              <a:t>lectus</a:t>
            </a:r>
            <a:r>
              <a:rPr lang="en-US" dirty="0"/>
              <a:t> in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dui </a:t>
            </a:r>
            <a:r>
              <a:rPr lang="en-US" dirty="0" err="1"/>
              <a:t>egestas</a:t>
            </a:r>
            <a:r>
              <a:rPr lang="en-US" dirty="0"/>
              <a:t> libero, vitae porta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non magna. </a:t>
            </a:r>
            <a:r>
              <a:rPr lang="en-US" dirty="0" err="1"/>
              <a:t>Vivamus</a:t>
            </a:r>
            <a:r>
              <a:rPr lang="en-US" dirty="0"/>
              <a:t> sed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vitae </a:t>
            </a:r>
            <a:r>
              <a:rPr lang="en-US" dirty="0" err="1"/>
              <a:t>facilisis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vitae gravida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vitae </a:t>
            </a:r>
            <a:r>
              <a:rPr lang="en-US" dirty="0" err="1"/>
              <a:t>volutpat</a:t>
            </a:r>
            <a:r>
              <a:rPr lang="en-US" dirty="0"/>
              <a:t> vestibulum. Sed semper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Sed vel cursus ante.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dolor et,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ante. In </a:t>
            </a:r>
            <a:r>
              <a:rPr lang="en-US" dirty="0" err="1"/>
              <a:t>efficitur</a:t>
            </a:r>
            <a:r>
              <a:rPr lang="en-US" dirty="0"/>
              <a:t> nisi non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sed libero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non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id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3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62866-159A-884A-9D8D-F0535D1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76DCF-354F-BF43-A4C4-19C8C37AC59C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AABDEB9-4DAB-2945-842F-88987361E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IMAGE SEULE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66F4BF-784A-D147-8730-39A9E0860A7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3E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63D25-BE5D-1A41-80BD-8976FA10E79D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0A1FC453-1388-434B-82F0-20D45CA01C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19457"/>
            <a:ext cx="15119350" cy="7676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000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IEM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85509-9437-F845-868D-79648BF4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C9C3B86-A931-D14F-B9FD-BA9A7E5544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119350" cy="50366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BAE18B-198D-3C41-8509-C923F3E580FA}"/>
              </a:ext>
            </a:extLst>
          </p:cNvPr>
          <p:cNvGrpSpPr/>
          <p:nvPr userDrawn="1"/>
        </p:nvGrpSpPr>
        <p:grpSpPr>
          <a:xfrm>
            <a:off x="0" y="5041864"/>
            <a:ext cx="15119350" cy="45719"/>
            <a:chOff x="0" y="2256469"/>
            <a:chExt cx="15116176" cy="212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2681D1-BD3B-C64D-9180-F44043392473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22225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54E12A-2B9E-8943-9AFD-EC32AD8B200D}"/>
                </a:ext>
              </a:extLst>
            </p:cNvPr>
            <p:cNvCxnSpPr/>
            <p:nvPr/>
          </p:nvCxnSpPr>
          <p:spPr>
            <a:xfrm>
              <a:off x="0" y="2256469"/>
              <a:ext cx="15116176" cy="0"/>
            </a:xfrm>
            <a:prstGeom prst="line">
              <a:avLst/>
            </a:prstGeom>
            <a:ln w="22225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7897B56-1EF5-D34F-9C65-F1251EF8D8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58466" y="2308797"/>
            <a:ext cx="11167594" cy="2473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6012"/>
              </a:lnSpc>
              <a:spcBef>
                <a:spcPts val="0"/>
              </a:spcBef>
              <a:buNone/>
              <a:defRPr sz="5760" b="0" i="0" spc="8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DEUXIEME TITRE INTERVETION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5640CF5-4973-6040-AB4A-967FE9B16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8466" y="5321820"/>
            <a:ext cx="11167594" cy="1528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60" b="0" i="0" spc="50" baseline="0">
                <a:solidFill>
                  <a:srgbClr val="5C5B9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CECI EST UN SOUS-TITRE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94802CF-D7FB-6648-B161-99ECC09474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98550" y="0"/>
            <a:ext cx="820800" cy="820800"/>
          </a:xfrm>
          <a:custGeom>
            <a:avLst/>
            <a:gdLst>
              <a:gd name="connsiteX0" fmla="*/ 0 w 820800"/>
              <a:gd name="connsiteY0" fmla="*/ 0 h 820800"/>
              <a:gd name="connsiteX1" fmla="*/ 820800 w 820800"/>
              <a:gd name="connsiteY1" fmla="*/ 0 h 820800"/>
              <a:gd name="connsiteX2" fmla="*/ 820800 w 820800"/>
              <a:gd name="connsiteY2" fmla="*/ 820800 h 820800"/>
              <a:gd name="connsiteX3" fmla="*/ 0 w 820800"/>
              <a:gd name="connsiteY3" fmla="*/ 82080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800" h="820800">
                <a:moveTo>
                  <a:pt x="0" y="0"/>
                </a:moveTo>
                <a:lnTo>
                  <a:pt x="820800" y="0"/>
                </a:lnTo>
                <a:lnTo>
                  <a:pt x="820800" y="820800"/>
                </a:lnTo>
                <a:lnTo>
                  <a:pt x="0" y="820800"/>
                </a:lnTo>
                <a:close/>
              </a:path>
            </a:pathLst>
          </a:custGeom>
          <a:solidFill>
            <a:srgbClr val="E40134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785B2051-3A82-CC4A-A430-AD65B52DB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76588" y="0"/>
            <a:ext cx="442762" cy="442762"/>
          </a:xfrm>
          <a:custGeom>
            <a:avLst/>
            <a:gdLst>
              <a:gd name="connsiteX0" fmla="*/ 0 w 442762"/>
              <a:gd name="connsiteY0" fmla="*/ 0 h 442762"/>
              <a:gd name="connsiteX1" fmla="*/ 442762 w 442762"/>
              <a:gd name="connsiteY1" fmla="*/ 0 h 442762"/>
              <a:gd name="connsiteX2" fmla="*/ 442762 w 442762"/>
              <a:gd name="connsiteY2" fmla="*/ 442762 h 442762"/>
              <a:gd name="connsiteX3" fmla="*/ 0 w 442762"/>
              <a:gd name="connsiteY3" fmla="*/ 442762 h 4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762" h="442762">
                <a:moveTo>
                  <a:pt x="0" y="0"/>
                </a:moveTo>
                <a:lnTo>
                  <a:pt x="442762" y="0"/>
                </a:lnTo>
                <a:lnTo>
                  <a:pt x="442762" y="442762"/>
                </a:lnTo>
                <a:lnTo>
                  <a:pt x="0" y="44276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spc="50" baseline="0">
                <a:solidFill>
                  <a:srgbClr val="5C5B9E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861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VENAS-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B3029-8273-AF4F-9A5D-6FCDC46D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0EEF0-C3ED-484B-A2ED-F9FA2B9AAD5E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F15A7867-6D71-0840-A194-D9EDD3E1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27A50-1CAA-634D-AB83-C726A8C4AC34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F3895-D4F3-D44E-A699-28812D3F3474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34AB6-326F-2441-AA85-FBDD7FAC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458C1-3E99-9944-97BD-804ED94216E4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C6ABD86-1E40-F940-AB9E-D0B6328F70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66EC-793A-274A-9AB9-FD8826857B10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CA57-0341-BD45-8225-897A9E3EE391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E86E0-33BB-DA48-9EC5-B7E270CF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86135-5A91-BB42-9C3C-1D57C9E2F141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EFF1E22-E33F-3A4E-A922-6C20D8C4A0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73B8-0EA9-A24B-9A4D-4B9F5D7FE6FF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951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0E324-5E64-BA45-9858-38C4D2080D3C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EVAS-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DA89D-C2D2-2F49-A78F-9409FC56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5C9EE-0F9A-1640-9133-EAB93B1437FF}"/>
              </a:ext>
            </a:extLst>
          </p:cNvPr>
          <p:cNvSpPr/>
          <p:nvPr userDrawn="1"/>
        </p:nvSpPr>
        <p:spPr>
          <a:xfrm>
            <a:off x="0" y="0"/>
            <a:ext cx="15119350" cy="819456"/>
          </a:xfrm>
          <a:prstGeom prst="rect">
            <a:avLst/>
          </a:prstGeom>
          <a:solidFill>
            <a:srgbClr val="00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7101A36-80AE-9D48-B7CD-5546C979F8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426" y="161807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TITRE CHAPITRE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96EF4-6B45-594B-9907-76AEEBE7DF25}"/>
              </a:ext>
            </a:extLst>
          </p:cNvPr>
          <p:cNvSpPr/>
          <p:nvPr userDrawn="1"/>
        </p:nvSpPr>
        <p:spPr>
          <a:xfrm>
            <a:off x="14298550" y="0"/>
            <a:ext cx="820800" cy="820800"/>
          </a:xfrm>
          <a:prstGeom prst="rect">
            <a:avLst/>
          </a:prstGeom>
          <a:solidFill>
            <a:srgbClr val="009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1B418-9333-5B4A-A159-681A07AE7117}"/>
              </a:ext>
            </a:extLst>
          </p:cNvPr>
          <p:cNvSpPr/>
          <p:nvPr userDrawn="1"/>
        </p:nvSpPr>
        <p:spPr>
          <a:xfrm>
            <a:off x="14676588" y="0"/>
            <a:ext cx="442762" cy="44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E96B-F3D6-934D-8018-BCC94B2C2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855700" y="7646010"/>
            <a:ext cx="906820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rgbClr val="0062A7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fld id="{6381C85A-5637-A748-87DF-212A165ADA2D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D0F9492-4B72-C944-96CA-57700EB76951}"/>
              </a:ext>
            </a:extLst>
          </p:cNvPr>
          <p:cNvSpPr txBox="1">
            <a:spLocks/>
          </p:cNvSpPr>
          <p:nvPr userDrawn="1"/>
        </p:nvSpPr>
        <p:spPr>
          <a:xfrm>
            <a:off x="1440289" y="7726641"/>
            <a:ext cx="6434309" cy="437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3285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1200" b="0" i="0" kern="1200" spc="10" baseline="0">
                <a:solidFill>
                  <a:srgbClr val="0062A7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 smtClean="0"/>
              <a:t>Machine learning techniques for high-throughout analyses of TR-PES measurements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0283-7DB6-5E41-A215-B305036A8BEB}"/>
              </a:ext>
            </a:extLst>
          </p:cNvPr>
          <p:cNvGrpSpPr/>
          <p:nvPr userDrawn="1"/>
        </p:nvGrpSpPr>
        <p:grpSpPr>
          <a:xfrm>
            <a:off x="432383" y="7758125"/>
            <a:ext cx="710618" cy="166673"/>
            <a:chOff x="2323728" y="2986415"/>
            <a:chExt cx="16241758" cy="380944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285CFB-8844-2749-8A24-12F3C04E6216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AC503E2-396E-D643-9F4A-B9C19DB62358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30F6EC0B-DA6A-6542-A2E7-C6040D93DE4C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278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lue, building, table, woman&#10;&#10;Description automatically generated">
            <a:extLst>
              <a:ext uri="{FF2B5EF4-FFF2-40B4-BE49-F238E27FC236}">
                <a16:creationId xmlns:a16="http://schemas.microsoft.com/office/drawing/2014/main" id="{E5B19B96-76EF-6B46-BADF-7FABF11009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AA9A-759D-294C-AA81-83C681381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17836" y="2428719"/>
            <a:ext cx="11167594" cy="1048999"/>
          </a:xfrm>
        </p:spPr>
        <p:txBody>
          <a:bodyPr/>
          <a:lstStyle/>
          <a:p>
            <a:pPr lvl="0"/>
            <a:r>
              <a:rPr lang="en-US" sz="4400" dirty="0" smtClean="0"/>
              <a:t>Machine Learning </a:t>
            </a:r>
            <a:r>
              <a:rPr lang="en-US" sz="4400" dirty="0"/>
              <a:t>T</a:t>
            </a:r>
            <a:r>
              <a:rPr lang="en-US" sz="4400" dirty="0" smtClean="0"/>
              <a:t>echniques for </a:t>
            </a:r>
            <a:r>
              <a:rPr lang="en-US" sz="4400" dirty="0"/>
              <a:t>H</a:t>
            </a:r>
            <a:r>
              <a:rPr lang="en-US" sz="4400" dirty="0" smtClean="0"/>
              <a:t>igh-throughout Analysis of TR-PES Measurements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1996A-8909-FE43-A13A-F8946B29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836" y="4274545"/>
            <a:ext cx="11167594" cy="1451698"/>
          </a:xfrm>
        </p:spPr>
        <p:txBody>
          <a:bodyPr/>
          <a:lstStyle/>
          <a:p>
            <a:pPr lvl="0" algn="just"/>
            <a:r>
              <a:rPr lang="en-US" dirty="0" smtClean="0"/>
              <a:t>Convolutional Neural Networks employed to fit XPS spectra</a:t>
            </a:r>
          </a:p>
          <a:p>
            <a:pPr lvl="0"/>
            <a:endParaRPr lang="fr-FR" dirty="0"/>
          </a:p>
          <a:p>
            <a:pPr lvl="0"/>
            <a:r>
              <a:rPr lang="fr-FR" dirty="0" smtClean="0"/>
              <a:t>Romaric Sallustre, Arthur Julien, Jean-Baptiste </a:t>
            </a:r>
            <a:r>
              <a:rPr lang="fr-FR" dirty="0" err="1" smtClean="0"/>
              <a:t>Puel</a:t>
            </a:r>
            <a:r>
              <a:rPr lang="fr-FR" dirty="0" smtClean="0"/>
              <a:t>, Philip Schulz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2E6F1-081F-7F44-95E5-FAE286359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04/07/2024</a:t>
            </a:r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981BFBD-1946-F743-85A0-495DE1EDF2A9}"/>
              </a:ext>
            </a:extLst>
          </p:cNvPr>
          <p:cNvSpPr txBox="1">
            <a:spLocks/>
          </p:cNvSpPr>
          <p:nvPr/>
        </p:nvSpPr>
        <p:spPr>
          <a:xfrm>
            <a:off x="1" y="1201281"/>
            <a:ext cx="15116175" cy="836613"/>
          </a:xfrm>
          <a:custGeom>
            <a:avLst/>
            <a:gdLst>
              <a:gd name="connsiteX0" fmla="*/ 0 w 15116175"/>
              <a:gd name="connsiteY0" fmla="*/ 0 h 836613"/>
              <a:gd name="connsiteX1" fmla="*/ 15116175 w 15116175"/>
              <a:gd name="connsiteY1" fmla="*/ 0 h 836613"/>
              <a:gd name="connsiteX2" fmla="*/ 15116175 w 15116175"/>
              <a:gd name="connsiteY2" fmla="*/ 836613 h 836613"/>
              <a:gd name="connsiteX3" fmla="*/ 0 w 15116175"/>
              <a:gd name="connsiteY3" fmla="*/ 836613 h 8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16175" h="836613">
                <a:moveTo>
                  <a:pt x="0" y="0"/>
                </a:moveTo>
                <a:lnTo>
                  <a:pt x="15116175" y="0"/>
                </a:lnTo>
                <a:lnTo>
                  <a:pt x="15116175" y="836613"/>
                </a:lnTo>
                <a:lnTo>
                  <a:pt x="0" y="83661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alpha val="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l" defTabSz="1132850" rtl="0" eaLnBrk="1" latinLnBrk="0" hangingPunct="1">
              <a:lnSpc>
                <a:spcPct val="90000"/>
              </a:lnSpc>
              <a:spcBef>
                <a:spcPts val="1239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496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9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60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4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24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489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533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176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8188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14613" indent="-283213" algn="l" defTabSz="1132850" rtl="0" eaLnBrk="1" latinLnBrk="0" hangingPunct="1">
              <a:lnSpc>
                <a:spcPct val="90000"/>
              </a:lnSpc>
              <a:spcBef>
                <a:spcPts val="619"/>
              </a:spcBef>
              <a:buFont typeface="Arial" panose="020B0604020202020204" pitchFamily="34" charset="0"/>
              <a:buChar char="•"/>
              <a:defRPr sz="22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E1F8B-A626-7241-9E6B-771B587F0E6E}"/>
              </a:ext>
            </a:extLst>
          </p:cNvPr>
          <p:cNvGrpSpPr/>
          <p:nvPr/>
        </p:nvGrpSpPr>
        <p:grpSpPr>
          <a:xfrm>
            <a:off x="2653928" y="1322715"/>
            <a:ext cx="2603872" cy="610728"/>
            <a:chOff x="2323728" y="2986415"/>
            <a:chExt cx="16241758" cy="380944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747044-A292-614C-95A3-2A87A14EF2CB}"/>
                </a:ext>
              </a:extLst>
            </p:cNvPr>
            <p:cNvSpPr/>
            <p:nvPr/>
          </p:nvSpPr>
          <p:spPr>
            <a:xfrm>
              <a:off x="7680331" y="3022068"/>
              <a:ext cx="10885155" cy="3773791"/>
            </a:xfrm>
            <a:custGeom>
              <a:avLst/>
              <a:gdLst>
                <a:gd name="connsiteX0" fmla="*/ 2697754 w 10885155"/>
                <a:gd name="connsiteY0" fmla="*/ 791795 h 3773791"/>
                <a:gd name="connsiteX1" fmla="*/ 2697754 w 10885155"/>
                <a:gd name="connsiteY1" fmla="*/ 1815664 h 3773791"/>
                <a:gd name="connsiteX2" fmla="*/ 3145698 w 10885155"/>
                <a:gd name="connsiteY2" fmla="*/ 1815664 h 3773791"/>
                <a:gd name="connsiteX3" fmla="*/ 3192144 w 10885155"/>
                <a:gd name="connsiteY3" fmla="*/ 1814057 h 3773791"/>
                <a:gd name="connsiteX4" fmla="*/ 3236171 w 10885155"/>
                <a:gd name="connsiteY4" fmla="*/ 1809304 h 3773791"/>
                <a:gd name="connsiteX5" fmla="*/ 3277782 w 10885155"/>
                <a:gd name="connsiteY5" fmla="*/ 1801502 h 3773791"/>
                <a:gd name="connsiteX6" fmla="*/ 3316982 w 10885155"/>
                <a:gd name="connsiteY6" fmla="*/ 1790751 h 3773791"/>
                <a:gd name="connsiteX7" fmla="*/ 3353775 w 10885155"/>
                <a:gd name="connsiteY7" fmla="*/ 1777151 h 3773791"/>
                <a:gd name="connsiteX8" fmla="*/ 3388165 w 10885155"/>
                <a:gd name="connsiteY8" fmla="*/ 1760799 h 3773791"/>
                <a:gd name="connsiteX9" fmla="*/ 3420156 w 10885155"/>
                <a:gd name="connsiteY9" fmla="*/ 1741796 h 3773791"/>
                <a:gd name="connsiteX10" fmla="*/ 3449752 w 10885155"/>
                <a:gd name="connsiteY10" fmla="*/ 1720240 h 3773791"/>
                <a:gd name="connsiteX11" fmla="*/ 3476957 w 10885155"/>
                <a:gd name="connsiteY11" fmla="*/ 1696230 h 3773791"/>
                <a:gd name="connsiteX12" fmla="*/ 3501775 w 10885155"/>
                <a:gd name="connsiteY12" fmla="*/ 1669865 h 3773791"/>
                <a:gd name="connsiteX13" fmla="*/ 3524210 w 10885155"/>
                <a:gd name="connsiteY13" fmla="*/ 1641244 h 3773791"/>
                <a:gd name="connsiteX14" fmla="*/ 3544267 w 10885155"/>
                <a:gd name="connsiteY14" fmla="*/ 1610467 h 3773791"/>
                <a:gd name="connsiteX15" fmla="*/ 3561949 w 10885155"/>
                <a:gd name="connsiteY15" fmla="*/ 1577631 h 3773791"/>
                <a:gd name="connsiteX16" fmla="*/ 3577260 w 10885155"/>
                <a:gd name="connsiteY16" fmla="*/ 1542837 h 3773791"/>
                <a:gd name="connsiteX17" fmla="*/ 3590204 w 10885155"/>
                <a:gd name="connsiteY17" fmla="*/ 1506183 h 3773791"/>
                <a:gd name="connsiteX18" fmla="*/ 3600786 w 10885155"/>
                <a:gd name="connsiteY18" fmla="*/ 1467768 h 3773791"/>
                <a:gd name="connsiteX19" fmla="*/ 3609009 w 10885155"/>
                <a:gd name="connsiteY19" fmla="*/ 1427692 h 3773791"/>
                <a:gd name="connsiteX20" fmla="*/ 3614877 w 10885155"/>
                <a:gd name="connsiteY20" fmla="*/ 1386053 h 3773791"/>
                <a:gd name="connsiteX21" fmla="*/ 3618396 w 10885155"/>
                <a:gd name="connsiteY21" fmla="*/ 1342950 h 3773791"/>
                <a:gd name="connsiteX22" fmla="*/ 3619568 w 10885155"/>
                <a:gd name="connsiteY22" fmla="*/ 1298483 h 3773791"/>
                <a:gd name="connsiteX23" fmla="*/ 3618398 w 10885155"/>
                <a:gd name="connsiteY23" fmla="*/ 1254071 h 3773791"/>
                <a:gd name="connsiteX24" fmla="*/ 3614893 w 10885155"/>
                <a:gd name="connsiteY24" fmla="*/ 1211170 h 3773791"/>
                <a:gd name="connsiteX25" fmla="*/ 3609061 w 10885155"/>
                <a:gd name="connsiteY25" fmla="*/ 1169863 h 3773791"/>
                <a:gd name="connsiteX26" fmla="*/ 3600910 w 10885155"/>
                <a:gd name="connsiteY26" fmla="*/ 1130231 h 3773791"/>
                <a:gd name="connsiteX27" fmla="*/ 3590447 w 10885155"/>
                <a:gd name="connsiteY27" fmla="*/ 1092359 h 3773791"/>
                <a:gd name="connsiteX28" fmla="*/ 3577680 w 10885155"/>
                <a:gd name="connsiteY28" fmla="*/ 1056330 h 3773791"/>
                <a:gd name="connsiteX29" fmla="*/ 3562617 w 10885155"/>
                <a:gd name="connsiteY29" fmla="*/ 1022225 h 3773791"/>
                <a:gd name="connsiteX30" fmla="*/ 3545264 w 10885155"/>
                <a:gd name="connsiteY30" fmla="*/ 990128 h 3773791"/>
                <a:gd name="connsiteX31" fmla="*/ 3525631 w 10885155"/>
                <a:gd name="connsiteY31" fmla="*/ 960123 h 3773791"/>
                <a:gd name="connsiteX32" fmla="*/ 3503723 w 10885155"/>
                <a:gd name="connsiteY32" fmla="*/ 932292 h 3773791"/>
                <a:gd name="connsiteX33" fmla="*/ 3479550 w 10885155"/>
                <a:gd name="connsiteY33" fmla="*/ 906717 h 3773791"/>
                <a:gd name="connsiteX34" fmla="*/ 3453118 w 10885155"/>
                <a:gd name="connsiteY34" fmla="*/ 883482 h 3773791"/>
                <a:gd name="connsiteX35" fmla="*/ 3424436 w 10885155"/>
                <a:gd name="connsiteY35" fmla="*/ 862671 h 3773791"/>
                <a:gd name="connsiteX36" fmla="*/ 3393511 w 10885155"/>
                <a:gd name="connsiteY36" fmla="*/ 844364 h 3773791"/>
                <a:gd name="connsiteX37" fmla="*/ 3360350 w 10885155"/>
                <a:gd name="connsiteY37" fmla="*/ 828647 h 3773791"/>
                <a:gd name="connsiteX38" fmla="*/ 3324962 w 10885155"/>
                <a:gd name="connsiteY38" fmla="*/ 815602 h 3773791"/>
                <a:gd name="connsiteX39" fmla="*/ 3287353 w 10885155"/>
                <a:gd name="connsiteY39" fmla="*/ 805311 h 3773791"/>
                <a:gd name="connsiteX40" fmla="*/ 3247532 w 10885155"/>
                <a:gd name="connsiteY40" fmla="*/ 797857 h 3773791"/>
                <a:gd name="connsiteX41" fmla="*/ 3205506 w 10885155"/>
                <a:gd name="connsiteY41" fmla="*/ 793324 h 3773791"/>
                <a:gd name="connsiteX42" fmla="*/ 3161283 w 10885155"/>
                <a:gd name="connsiteY42" fmla="*/ 791795 h 3773791"/>
                <a:gd name="connsiteX43" fmla="*/ 4619761 w 10885155"/>
                <a:gd name="connsiteY43" fmla="*/ 59 h 3773791"/>
                <a:gd name="connsiteX44" fmla="*/ 5609312 w 10885155"/>
                <a:gd name="connsiteY44" fmla="*/ 59 h 3773791"/>
                <a:gd name="connsiteX45" fmla="*/ 6265422 w 10885155"/>
                <a:gd name="connsiteY45" fmla="*/ 2148214 h 3773791"/>
                <a:gd name="connsiteX46" fmla="*/ 6276321 w 10885155"/>
                <a:gd name="connsiteY46" fmla="*/ 2184769 h 3773791"/>
                <a:gd name="connsiteX47" fmla="*/ 6287093 w 10885155"/>
                <a:gd name="connsiteY47" fmla="*/ 2222925 h 3773791"/>
                <a:gd name="connsiteX48" fmla="*/ 6297691 w 10885155"/>
                <a:gd name="connsiteY48" fmla="*/ 2262305 h 3773791"/>
                <a:gd name="connsiteX49" fmla="*/ 6308068 w 10885155"/>
                <a:gd name="connsiteY49" fmla="*/ 2302534 h 3773791"/>
                <a:gd name="connsiteX50" fmla="*/ 6318177 w 10885155"/>
                <a:gd name="connsiteY50" fmla="*/ 2343236 h 3773791"/>
                <a:gd name="connsiteX51" fmla="*/ 6327972 w 10885155"/>
                <a:gd name="connsiteY51" fmla="*/ 2384035 h 3773791"/>
                <a:gd name="connsiteX52" fmla="*/ 6337406 w 10885155"/>
                <a:gd name="connsiteY52" fmla="*/ 2424556 h 3773791"/>
                <a:gd name="connsiteX53" fmla="*/ 6346433 w 10885155"/>
                <a:gd name="connsiteY53" fmla="*/ 2464423 h 3773791"/>
                <a:gd name="connsiteX54" fmla="*/ 6355006 w 10885155"/>
                <a:gd name="connsiteY54" fmla="*/ 2503259 h 3773791"/>
                <a:gd name="connsiteX55" fmla="*/ 6363077 w 10885155"/>
                <a:gd name="connsiteY55" fmla="*/ 2540690 h 3773791"/>
                <a:gd name="connsiteX56" fmla="*/ 6370602 w 10885155"/>
                <a:gd name="connsiteY56" fmla="*/ 2576339 h 3773791"/>
                <a:gd name="connsiteX57" fmla="*/ 6377532 w 10885155"/>
                <a:gd name="connsiteY57" fmla="*/ 2609831 h 3773791"/>
                <a:gd name="connsiteX58" fmla="*/ 6383822 w 10885155"/>
                <a:gd name="connsiteY58" fmla="*/ 2640790 h 3773791"/>
                <a:gd name="connsiteX59" fmla="*/ 6389425 w 10885155"/>
                <a:gd name="connsiteY59" fmla="*/ 2668840 h 3773791"/>
                <a:gd name="connsiteX60" fmla="*/ 6394293 w 10885155"/>
                <a:gd name="connsiteY60" fmla="*/ 2693606 h 3773791"/>
                <a:gd name="connsiteX61" fmla="*/ 6401642 w 10885155"/>
                <a:gd name="connsiteY61" fmla="*/ 2731781 h 3773791"/>
                <a:gd name="connsiteX62" fmla="*/ 6405994 w 10885155"/>
                <a:gd name="connsiteY62" fmla="*/ 2755016 h 3773791"/>
                <a:gd name="connsiteX63" fmla="*/ 6416484 w 10885155"/>
                <a:gd name="connsiteY63" fmla="*/ 2755016 h 3773791"/>
                <a:gd name="connsiteX64" fmla="*/ 6426154 w 10885155"/>
                <a:gd name="connsiteY64" fmla="*/ 2702319 h 3773791"/>
                <a:gd name="connsiteX65" fmla="*/ 6434914 w 10885155"/>
                <a:gd name="connsiteY65" fmla="*/ 2654707 h 3773791"/>
                <a:gd name="connsiteX66" fmla="*/ 6442869 w 10885155"/>
                <a:gd name="connsiteY66" fmla="*/ 2611723 h 3773791"/>
                <a:gd name="connsiteX67" fmla="*/ 6450123 w 10885155"/>
                <a:gd name="connsiteY67" fmla="*/ 2572913 h 3773791"/>
                <a:gd name="connsiteX68" fmla="*/ 6462955 w 10885155"/>
                <a:gd name="connsiteY68" fmla="*/ 2505993 h 3773791"/>
                <a:gd name="connsiteX69" fmla="*/ 6474253 w 10885155"/>
                <a:gd name="connsiteY69" fmla="*/ 2450307 h 3773791"/>
                <a:gd name="connsiteX70" fmla="*/ 6484860 w 10885155"/>
                <a:gd name="connsiteY70" fmla="*/ 2402214 h 3773791"/>
                <a:gd name="connsiteX71" fmla="*/ 6495619 w 10885155"/>
                <a:gd name="connsiteY71" fmla="*/ 2358074 h 3773791"/>
                <a:gd name="connsiteX72" fmla="*/ 6507376 w 10885155"/>
                <a:gd name="connsiteY72" fmla="*/ 2314244 h 3773791"/>
                <a:gd name="connsiteX73" fmla="*/ 6520971 w 10885155"/>
                <a:gd name="connsiteY73" fmla="*/ 2267084 h 3773791"/>
                <a:gd name="connsiteX74" fmla="*/ 6537250 w 10885155"/>
                <a:gd name="connsiteY74" fmla="*/ 2212955 h 3773791"/>
                <a:gd name="connsiteX75" fmla="*/ 6557056 w 10885155"/>
                <a:gd name="connsiteY75" fmla="*/ 2148214 h 3773791"/>
                <a:gd name="connsiteX76" fmla="*/ 7223656 w 10885155"/>
                <a:gd name="connsiteY76" fmla="*/ 59 h 3773791"/>
                <a:gd name="connsiteX77" fmla="*/ 8197623 w 10885155"/>
                <a:gd name="connsiteY77" fmla="*/ 59 h 3773791"/>
                <a:gd name="connsiteX78" fmla="*/ 6885111 w 10885155"/>
                <a:gd name="connsiteY78" fmla="*/ 3773791 h 3773791"/>
                <a:gd name="connsiteX79" fmla="*/ 5937367 w 10885155"/>
                <a:gd name="connsiteY79" fmla="*/ 3773791 h 3773791"/>
                <a:gd name="connsiteX80" fmla="*/ 1786428 w 10885155"/>
                <a:gd name="connsiteY80" fmla="*/ 59 h 3773791"/>
                <a:gd name="connsiteX81" fmla="*/ 3333177 w 10885155"/>
                <a:gd name="connsiteY81" fmla="*/ 59 h 3773791"/>
                <a:gd name="connsiteX82" fmla="*/ 3439965 w 10885155"/>
                <a:gd name="connsiteY82" fmla="*/ 4057 h 3773791"/>
                <a:gd name="connsiteX83" fmla="*/ 3543047 w 10885155"/>
                <a:gd name="connsiteY83" fmla="*/ 15892 h 3773791"/>
                <a:gd name="connsiteX84" fmla="*/ 3642234 w 10885155"/>
                <a:gd name="connsiteY84" fmla="*/ 35327 h 3773791"/>
                <a:gd name="connsiteX85" fmla="*/ 3737332 w 10885155"/>
                <a:gd name="connsiteY85" fmla="*/ 62125 h 3773791"/>
                <a:gd name="connsiteX86" fmla="*/ 3828150 w 10885155"/>
                <a:gd name="connsiteY86" fmla="*/ 96047 h 3773791"/>
                <a:gd name="connsiteX87" fmla="*/ 3914497 w 10885155"/>
                <a:gd name="connsiteY87" fmla="*/ 136858 h 3773791"/>
                <a:gd name="connsiteX88" fmla="*/ 3996182 w 10885155"/>
                <a:gd name="connsiteY88" fmla="*/ 184318 h 3773791"/>
                <a:gd name="connsiteX89" fmla="*/ 4073012 w 10885155"/>
                <a:gd name="connsiteY89" fmla="*/ 238192 h 3773791"/>
                <a:gd name="connsiteX90" fmla="*/ 4144797 w 10885155"/>
                <a:gd name="connsiteY90" fmla="*/ 298241 h 3773791"/>
                <a:gd name="connsiteX91" fmla="*/ 4211344 w 10885155"/>
                <a:gd name="connsiteY91" fmla="*/ 364229 h 3773791"/>
                <a:gd name="connsiteX92" fmla="*/ 4272462 w 10885155"/>
                <a:gd name="connsiteY92" fmla="*/ 435917 h 3773791"/>
                <a:gd name="connsiteX93" fmla="*/ 4327960 w 10885155"/>
                <a:gd name="connsiteY93" fmla="*/ 513069 h 3773791"/>
                <a:gd name="connsiteX94" fmla="*/ 4377646 w 10885155"/>
                <a:gd name="connsiteY94" fmla="*/ 595447 h 3773791"/>
                <a:gd name="connsiteX95" fmla="*/ 4421329 w 10885155"/>
                <a:gd name="connsiteY95" fmla="*/ 682814 h 3773791"/>
                <a:gd name="connsiteX96" fmla="*/ 4458817 w 10885155"/>
                <a:gd name="connsiteY96" fmla="*/ 774932 h 3773791"/>
                <a:gd name="connsiteX97" fmla="*/ 4489918 w 10885155"/>
                <a:gd name="connsiteY97" fmla="*/ 871564 h 3773791"/>
                <a:gd name="connsiteX98" fmla="*/ 4514441 w 10885155"/>
                <a:gd name="connsiteY98" fmla="*/ 972472 h 3773791"/>
                <a:gd name="connsiteX99" fmla="*/ 4532195 w 10885155"/>
                <a:gd name="connsiteY99" fmla="*/ 1077420 h 3773791"/>
                <a:gd name="connsiteX100" fmla="*/ 4542988 w 10885155"/>
                <a:gd name="connsiteY100" fmla="*/ 1186169 h 3773791"/>
                <a:gd name="connsiteX101" fmla="*/ 4546628 w 10885155"/>
                <a:gd name="connsiteY101" fmla="*/ 1298483 h 3773791"/>
                <a:gd name="connsiteX102" fmla="*/ 4542988 w 10885155"/>
                <a:gd name="connsiteY102" fmla="*/ 1410852 h 3773791"/>
                <a:gd name="connsiteX103" fmla="*/ 4532195 w 10885155"/>
                <a:gd name="connsiteY103" fmla="*/ 1519803 h 3773791"/>
                <a:gd name="connsiteX104" fmla="*/ 4514441 w 10885155"/>
                <a:gd name="connsiteY104" fmla="*/ 1625082 h 3773791"/>
                <a:gd name="connsiteX105" fmla="*/ 4489918 w 10885155"/>
                <a:gd name="connsiteY105" fmla="*/ 1726435 h 3773791"/>
                <a:gd name="connsiteX106" fmla="*/ 4458817 w 10885155"/>
                <a:gd name="connsiteY106" fmla="*/ 1823609 h 3773791"/>
                <a:gd name="connsiteX107" fmla="*/ 4421329 w 10885155"/>
                <a:gd name="connsiteY107" fmla="*/ 1916352 h 3773791"/>
                <a:gd name="connsiteX108" fmla="*/ 4377646 w 10885155"/>
                <a:gd name="connsiteY108" fmla="*/ 2004408 h 3773791"/>
                <a:gd name="connsiteX109" fmla="*/ 4327960 w 10885155"/>
                <a:gd name="connsiteY109" fmla="*/ 2087525 h 3773791"/>
                <a:gd name="connsiteX110" fmla="*/ 4272462 w 10885155"/>
                <a:gd name="connsiteY110" fmla="*/ 2165449 h 3773791"/>
                <a:gd name="connsiteX111" fmla="*/ 4211344 w 10885155"/>
                <a:gd name="connsiteY111" fmla="*/ 2237927 h 3773791"/>
                <a:gd name="connsiteX112" fmla="*/ 4144797 w 10885155"/>
                <a:gd name="connsiteY112" fmla="*/ 2304705 h 3773791"/>
                <a:gd name="connsiteX113" fmla="*/ 4073012 w 10885155"/>
                <a:gd name="connsiteY113" fmla="*/ 2365530 h 3773791"/>
                <a:gd name="connsiteX114" fmla="*/ 3996182 w 10885155"/>
                <a:gd name="connsiteY114" fmla="*/ 2420148 h 3773791"/>
                <a:gd name="connsiteX115" fmla="*/ 3914497 w 10885155"/>
                <a:gd name="connsiteY115" fmla="*/ 2468306 h 3773791"/>
                <a:gd name="connsiteX116" fmla="*/ 3828150 w 10885155"/>
                <a:gd name="connsiteY116" fmla="*/ 2509751 h 3773791"/>
                <a:gd name="connsiteX117" fmla="*/ 3737332 w 10885155"/>
                <a:gd name="connsiteY117" fmla="*/ 2544228 h 3773791"/>
                <a:gd name="connsiteX118" fmla="*/ 3642234 w 10885155"/>
                <a:gd name="connsiteY118" fmla="*/ 2571485 h 3773791"/>
                <a:gd name="connsiteX119" fmla="*/ 3543047 w 10885155"/>
                <a:gd name="connsiteY119" fmla="*/ 2591269 h 3773791"/>
                <a:gd name="connsiteX120" fmla="*/ 3439965 w 10885155"/>
                <a:gd name="connsiteY120" fmla="*/ 2603324 h 3773791"/>
                <a:gd name="connsiteX121" fmla="*/ 3333177 w 10885155"/>
                <a:gd name="connsiteY121" fmla="*/ 2607399 h 3773791"/>
                <a:gd name="connsiteX122" fmla="*/ 2697754 w 10885155"/>
                <a:gd name="connsiteY122" fmla="*/ 2607399 h 3773791"/>
                <a:gd name="connsiteX123" fmla="*/ 2697754 w 10885155"/>
                <a:gd name="connsiteY123" fmla="*/ 3773791 h 3773791"/>
                <a:gd name="connsiteX124" fmla="*/ 1786428 w 10885155"/>
                <a:gd name="connsiteY124" fmla="*/ 3773791 h 3773791"/>
                <a:gd name="connsiteX125" fmla="*/ 0 w 10885155"/>
                <a:gd name="connsiteY125" fmla="*/ 59 h 3773791"/>
                <a:gd name="connsiteX126" fmla="*/ 911322 w 10885155"/>
                <a:gd name="connsiteY126" fmla="*/ 59 h 3773791"/>
                <a:gd name="connsiteX127" fmla="*/ 911322 w 10885155"/>
                <a:gd name="connsiteY127" fmla="*/ 3773791 h 3773791"/>
                <a:gd name="connsiteX128" fmla="*/ 736284 w 10885155"/>
                <a:gd name="connsiteY128" fmla="*/ 3773791 h 3773791"/>
                <a:gd name="connsiteX129" fmla="*/ 675905 w 10885155"/>
                <a:gd name="connsiteY129" fmla="*/ 3771318 h 3773791"/>
                <a:gd name="connsiteX130" fmla="*/ 616869 w 10885155"/>
                <a:gd name="connsiteY130" fmla="*/ 3764026 h 3773791"/>
                <a:gd name="connsiteX131" fmla="*/ 559365 w 10885155"/>
                <a:gd name="connsiteY131" fmla="*/ 3752107 h 3773791"/>
                <a:gd name="connsiteX132" fmla="*/ 503583 w 10885155"/>
                <a:gd name="connsiteY132" fmla="*/ 3735753 h 3773791"/>
                <a:gd name="connsiteX133" fmla="*/ 449713 w 10885155"/>
                <a:gd name="connsiteY133" fmla="*/ 3715157 h 3773791"/>
                <a:gd name="connsiteX134" fmla="*/ 397944 w 10885155"/>
                <a:gd name="connsiteY134" fmla="*/ 3690510 h 3773791"/>
                <a:gd name="connsiteX135" fmla="*/ 348466 w 10885155"/>
                <a:gd name="connsiteY135" fmla="*/ 3662004 h 3773791"/>
                <a:gd name="connsiteX136" fmla="*/ 301469 w 10885155"/>
                <a:gd name="connsiteY136" fmla="*/ 3629831 h 3773791"/>
                <a:gd name="connsiteX137" fmla="*/ 257141 w 10885155"/>
                <a:gd name="connsiteY137" fmla="*/ 3594183 h 3773791"/>
                <a:gd name="connsiteX138" fmla="*/ 215674 w 10885155"/>
                <a:gd name="connsiteY138" fmla="*/ 3555252 h 3773791"/>
                <a:gd name="connsiteX139" fmla="*/ 177256 w 10885155"/>
                <a:gd name="connsiteY139" fmla="*/ 3513231 h 3773791"/>
                <a:gd name="connsiteX140" fmla="*/ 142076 w 10885155"/>
                <a:gd name="connsiteY140" fmla="*/ 3468310 h 3773791"/>
                <a:gd name="connsiteX141" fmla="*/ 110326 w 10885155"/>
                <a:gd name="connsiteY141" fmla="*/ 3420683 h 3773791"/>
                <a:gd name="connsiteX142" fmla="*/ 82193 w 10885155"/>
                <a:gd name="connsiteY142" fmla="*/ 3370540 h 3773791"/>
                <a:gd name="connsiteX143" fmla="*/ 57868 w 10885155"/>
                <a:gd name="connsiteY143" fmla="*/ 3318074 h 3773791"/>
                <a:gd name="connsiteX144" fmla="*/ 37541 w 10885155"/>
                <a:gd name="connsiteY144" fmla="*/ 3263478 h 3773791"/>
                <a:gd name="connsiteX145" fmla="*/ 21401 w 10885155"/>
                <a:gd name="connsiteY145" fmla="*/ 3206942 h 3773791"/>
                <a:gd name="connsiteX146" fmla="*/ 9638 w 10885155"/>
                <a:gd name="connsiteY146" fmla="*/ 3148659 h 3773791"/>
                <a:gd name="connsiteX147" fmla="*/ 2441 w 10885155"/>
                <a:gd name="connsiteY147" fmla="*/ 3088821 h 3773791"/>
                <a:gd name="connsiteX148" fmla="*/ 0 w 10885155"/>
                <a:gd name="connsiteY148" fmla="*/ 3027619 h 3773791"/>
                <a:gd name="connsiteX149" fmla="*/ 8604072 w 10885155"/>
                <a:gd name="connsiteY149" fmla="*/ 0 h 3773791"/>
                <a:gd name="connsiteX150" fmla="*/ 10885155 w 10885155"/>
                <a:gd name="connsiteY150" fmla="*/ 0 h 3773791"/>
                <a:gd name="connsiteX151" fmla="*/ 10885155 w 10885155"/>
                <a:gd name="connsiteY151" fmla="*/ 791880 h 3773791"/>
                <a:gd name="connsiteX152" fmla="*/ 9515393 w 10885155"/>
                <a:gd name="connsiteY152" fmla="*/ 791880 h 3773791"/>
                <a:gd name="connsiteX153" fmla="*/ 9515393 w 10885155"/>
                <a:gd name="connsiteY153" fmla="*/ 1583467 h 3773791"/>
                <a:gd name="connsiteX154" fmla="*/ 10650765 w 10885155"/>
                <a:gd name="connsiteY154" fmla="*/ 1583467 h 3773791"/>
                <a:gd name="connsiteX155" fmla="*/ 10650765 w 10885155"/>
                <a:gd name="connsiteY155" fmla="*/ 2375198 h 3773791"/>
                <a:gd name="connsiteX156" fmla="*/ 9515393 w 10885155"/>
                <a:gd name="connsiteY156" fmla="*/ 2375198 h 3773791"/>
                <a:gd name="connsiteX157" fmla="*/ 9515393 w 10885155"/>
                <a:gd name="connsiteY157" fmla="*/ 3773732 h 3773791"/>
                <a:gd name="connsiteX158" fmla="*/ 8604072 w 10885155"/>
                <a:gd name="connsiteY158" fmla="*/ 3773732 h 37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85155" h="3773791">
                  <a:moveTo>
                    <a:pt x="2697754" y="791795"/>
                  </a:moveTo>
                  <a:lnTo>
                    <a:pt x="2697754" y="1815664"/>
                  </a:lnTo>
                  <a:lnTo>
                    <a:pt x="3145698" y="1815664"/>
                  </a:lnTo>
                  <a:lnTo>
                    <a:pt x="3192144" y="1814057"/>
                  </a:lnTo>
                  <a:lnTo>
                    <a:pt x="3236171" y="1809304"/>
                  </a:lnTo>
                  <a:lnTo>
                    <a:pt x="3277782" y="1801502"/>
                  </a:lnTo>
                  <a:lnTo>
                    <a:pt x="3316982" y="1790751"/>
                  </a:lnTo>
                  <a:lnTo>
                    <a:pt x="3353775" y="1777151"/>
                  </a:lnTo>
                  <a:lnTo>
                    <a:pt x="3388165" y="1760799"/>
                  </a:lnTo>
                  <a:lnTo>
                    <a:pt x="3420156" y="1741796"/>
                  </a:lnTo>
                  <a:lnTo>
                    <a:pt x="3449752" y="1720240"/>
                  </a:lnTo>
                  <a:lnTo>
                    <a:pt x="3476957" y="1696230"/>
                  </a:lnTo>
                  <a:lnTo>
                    <a:pt x="3501775" y="1669865"/>
                  </a:lnTo>
                  <a:lnTo>
                    <a:pt x="3524210" y="1641244"/>
                  </a:lnTo>
                  <a:lnTo>
                    <a:pt x="3544267" y="1610467"/>
                  </a:lnTo>
                  <a:lnTo>
                    <a:pt x="3561949" y="1577631"/>
                  </a:lnTo>
                  <a:lnTo>
                    <a:pt x="3577260" y="1542837"/>
                  </a:lnTo>
                  <a:lnTo>
                    <a:pt x="3590204" y="1506183"/>
                  </a:lnTo>
                  <a:lnTo>
                    <a:pt x="3600786" y="1467768"/>
                  </a:lnTo>
                  <a:lnTo>
                    <a:pt x="3609009" y="1427692"/>
                  </a:lnTo>
                  <a:lnTo>
                    <a:pt x="3614877" y="1386053"/>
                  </a:lnTo>
                  <a:lnTo>
                    <a:pt x="3618396" y="1342950"/>
                  </a:lnTo>
                  <a:lnTo>
                    <a:pt x="3619568" y="1298483"/>
                  </a:lnTo>
                  <a:lnTo>
                    <a:pt x="3618398" y="1254071"/>
                  </a:lnTo>
                  <a:lnTo>
                    <a:pt x="3614893" y="1211170"/>
                  </a:lnTo>
                  <a:lnTo>
                    <a:pt x="3609061" y="1169863"/>
                  </a:lnTo>
                  <a:lnTo>
                    <a:pt x="3600910" y="1130231"/>
                  </a:lnTo>
                  <a:lnTo>
                    <a:pt x="3590447" y="1092359"/>
                  </a:lnTo>
                  <a:lnTo>
                    <a:pt x="3577680" y="1056330"/>
                  </a:lnTo>
                  <a:lnTo>
                    <a:pt x="3562617" y="1022225"/>
                  </a:lnTo>
                  <a:lnTo>
                    <a:pt x="3545264" y="990128"/>
                  </a:lnTo>
                  <a:lnTo>
                    <a:pt x="3525631" y="960123"/>
                  </a:lnTo>
                  <a:lnTo>
                    <a:pt x="3503723" y="932292"/>
                  </a:lnTo>
                  <a:lnTo>
                    <a:pt x="3479550" y="906717"/>
                  </a:lnTo>
                  <a:lnTo>
                    <a:pt x="3453118" y="883482"/>
                  </a:lnTo>
                  <a:lnTo>
                    <a:pt x="3424436" y="862671"/>
                  </a:lnTo>
                  <a:lnTo>
                    <a:pt x="3393511" y="844364"/>
                  </a:lnTo>
                  <a:lnTo>
                    <a:pt x="3360350" y="828647"/>
                  </a:lnTo>
                  <a:lnTo>
                    <a:pt x="3324962" y="815602"/>
                  </a:lnTo>
                  <a:lnTo>
                    <a:pt x="3287353" y="805311"/>
                  </a:lnTo>
                  <a:lnTo>
                    <a:pt x="3247532" y="797857"/>
                  </a:lnTo>
                  <a:lnTo>
                    <a:pt x="3205506" y="793324"/>
                  </a:lnTo>
                  <a:lnTo>
                    <a:pt x="3161283" y="791795"/>
                  </a:lnTo>
                  <a:close/>
                  <a:moveTo>
                    <a:pt x="4619761" y="59"/>
                  </a:moveTo>
                  <a:lnTo>
                    <a:pt x="5609312" y="59"/>
                  </a:lnTo>
                  <a:lnTo>
                    <a:pt x="6265422" y="2148214"/>
                  </a:lnTo>
                  <a:lnTo>
                    <a:pt x="6276321" y="2184769"/>
                  </a:lnTo>
                  <a:lnTo>
                    <a:pt x="6287093" y="2222925"/>
                  </a:lnTo>
                  <a:lnTo>
                    <a:pt x="6297691" y="2262305"/>
                  </a:lnTo>
                  <a:lnTo>
                    <a:pt x="6308068" y="2302534"/>
                  </a:lnTo>
                  <a:lnTo>
                    <a:pt x="6318177" y="2343236"/>
                  </a:lnTo>
                  <a:lnTo>
                    <a:pt x="6327972" y="2384035"/>
                  </a:lnTo>
                  <a:lnTo>
                    <a:pt x="6337406" y="2424556"/>
                  </a:lnTo>
                  <a:lnTo>
                    <a:pt x="6346433" y="2464423"/>
                  </a:lnTo>
                  <a:lnTo>
                    <a:pt x="6355006" y="2503259"/>
                  </a:lnTo>
                  <a:lnTo>
                    <a:pt x="6363077" y="2540690"/>
                  </a:lnTo>
                  <a:lnTo>
                    <a:pt x="6370602" y="2576339"/>
                  </a:lnTo>
                  <a:lnTo>
                    <a:pt x="6377532" y="2609831"/>
                  </a:lnTo>
                  <a:lnTo>
                    <a:pt x="6383822" y="2640790"/>
                  </a:lnTo>
                  <a:lnTo>
                    <a:pt x="6389425" y="2668840"/>
                  </a:lnTo>
                  <a:lnTo>
                    <a:pt x="6394293" y="2693606"/>
                  </a:lnTo>
                  <a:lnTo>
                    <a:pt x="6401642" y="2731781"/>
                  </a:lnTo>
                  <a:lnTo>
                    <a:pt x="6405994" y="2755016"/>
                  </a:lnTo>
                  <a:lnTo>
                    <a:pt x="6416484" y="2755016"/>
                  </a:lnTo>
                  <a:lnTo>
                    <a:pt x="6426154" y="2702319"/>
                  </a:lnTo>
                  <a:lnTo>
                    <a:pt x="6434914" y="2654707"/>
                  </a:lnTo>
                  <a:lnTo>
                    <a:pt x="6442869" y="2611723"/>
                  </a:lnTo>
                  <a:lnTo>
                    <a:pt x="6450123" y="2572913"/>
                  </a:lnTo>
                  <a:lnTo>
                    <a:pt x="6462955" y="2505993"/>
                  </a:lnTo>
                  <a:lnTo>
                    <a:pt x="6474253" y="2450307"/>
                  </a:lnTo>
                  <a:lnTo>
                    <a:pt x="6484860" y="2402214"/>
                  </a:lnTo>
                  <a:lnTo>
                    <a:pt x="6495619" y="2358074"/>
                  </a:lnTo>
                  <a:lnTo>
                    <a:pt x="6507376" y="2314244"/>
                  </a:lnTo>
                  <a:lnTo>
                    <a:pt x="6520971" y="2267084"/>
                  </a:lnTo>
                  <a:lnTo>
                    <a:pt x="6537250" y="2212955"/>
                  </a:lnTo>
                  <a:lnTo>
                    <a:pt x="6557056" y="2148214"/>
                  </a:lnTo>
                  <a:lnTo>
                    <a:pt x="7223656" y="59"/>
                  </a:lnTo>
                  <a:lnTo>
                    <a:pt x="8197623" y="59"/>
                  </a:lnTo>
                  <a:lnTo>
                    <a:pt x="6885111" y="3773791"/>
                  </a:lnTo>
                  <a:lnTo>
                    <a:pt x="5937367" y="3773791"/>
                  </a:lnTo>
                  <a:close/>
                  <a:moveTo>
                    <a:pt x="1786428" y="59"/>
                  </a:moveTo>
                  <a:lnTo>
                    <a:pt x="3333177" y="59"/>
                  </a:lnTo>
                  <a:lnTo>
                    <a:pt x="3439965" y="4057"/>
                  </a:lnTo>
                  <a:lnTo>
                    <a:pt x="3543047" y="15892"/>
                  </a:lnTo>
                  <a:lnTo>
                    <a:pt x="3642234" y="35327"/>
                  </a:lnTo>
                  <a:lnTo>
                    <a:pt x="3737332" y="62125"/>
                  </a:lnTo>
                  <a:lnTo>
                    <a:pt x="3828150" y="96047"/>
                  </a:lnTo>
                  <a:lnTo>
                    <a:pt x="3914497" y="136858"/>
                  </a:lnTo>
                  <a:lnTo>
                    <a:pt x="3996182" y="184318"/>
                  </a:lnTo>
                  <a:lnTo>
                    <a:pt x="4073012" y="238192"/>
                  </a:lnTo>
                  <a:lnTo>
                    <a:pt x="4144797" y="298241"/>
                  </a:lnTo>
                  <a:lnTo>
                    <a:pt x="4211344" y="364229"/>
                  </a:lnTo>
                  <a:lnTo>
                    <a:pt x="4272462" y="435917"/>
                  </a:lnTo>
                  <a:lnTo>
                    <a:pt x="4327960" y="513069"/>
                  </a:lnTo>
                  <a:lnTo>
                    <a:pt x="4377646" y="595447"/>
                  </a:lnTo>
                  <a:lnTo>
                    <a:pt x="4421329" y="682814"/>
                  </a:lnTo>
                  <a:lnTo>
                    <a:pt x="4458817" y="774932"/>
                  </a:lnTo>
                  <a:lnTo>
                    <a:pt x="4489918" y="871564"/>
                  </a:lnTo>
                  <a:lnTo>
                    <a:pt x="4514441" y="972472"/>
                  </a:lnTo>
                  <a:lnTo>
                    <a:pt x="4532195" y="1077420"/>
                  </a:lnTo>
                  <a:lnTo>
                    <a:pt x="4542988" y="1186169"/>
                  </a:lnTo>
                  <a:lnTo>
                    <a:pt x="4546628" y="1298483"/>
                  </a:lnTo>
                  <a:lnTo>
                    <a:pt x="4542988" y="1410852"/>
                  </a:lnTo>
                  <a:lnTo>
                    <a:pt x="4532195" y="1519803"/>
                  </a:lnTo>
                  <a:lnTo>
                    <a:pt x="4514441" y="1625082"/>
                  </a:lnTo>
                  <a:lnTo>
                    <a:pt x="4489918" y="1726435"/>
                  </a:lnTo>
                  <a:lnTo>
                    <a:pt x="4458817" y="1823609"/>
                  </a:lnTo>
                  <a:lnTo>
                    <a:pt x="4421329" y="1916352"/>
                  </a:lnTo>
                  <a:lnTo>
                    <a:pt x="4377646" y="2004408"/>
                  </a:lnTo>
                  <a:lnTo>
                    <a:pt x="4327960" y="2087525"/>
                  </a:lnTo>
                  <a:lnTo>
                    <a:pt x="4272462" y="2165449"/>
                  </a:lnTo>
                  <a:lnTo>
                    <a:pt x="4211344" y="2237927"/>
                  </a:lnTo>
                  <a:lnTo>
                    <a:pt x="4144797" y="2304705"/>
                  </a:lnTo>
                  <a:lnTo>
                    <a:pt x="4073012" y="2365530"/>
                  </a:lnTo>
                  <a:lnTo>
                    <a:pt x="3996182" y="2420148"/>
                  </a:lnTo>
                  <a:lnTo>
                    <a:pt x="3914497" y="2468306"/>
                  </a:lnTo>
                  <a:lnTo>
                    <a:pt x="3828150" y="2509751"/>
                  </a:lnTo>
                  <a:lnTo>
                    <a:pt x="3737332" y="2544228"/>
                  </a:lnTo>
                  <a:lnTo>
                    <a:pt x="3642234" y="2571485"/>
                  </a:lnTo>
                  <a:lnTo>
                    <a:pt x="3543047" y="2591269"/>
                  </a:lnTo>
                  <a:lnTo>
                    <a:pt x="3439965" y="2603324"/>
                  </a:lnTo>
                  <a:lnTo>
                    <a:pt x="3333177" y="2607399"/>
                  </a:lnTo>
                  <a:lnTo>
                    <a:pt x="2697754" y="2607399"/>
                  </a:lnTo>
                  <a:lnTo>
                    <a:pt x="2697754" y="3773791"/>
                  </a:lnTo>
                  <a:lnTo>
                    <a:pt x="1786428" y="3773791"/>
                  </a:lnTo>
                  <a:close/>
                  <a:moveTo>
                    <a:pt x="0" y="59"/>
                  </a:moveTo>
                  <a:lnTo>
                    <a:pt x="911322" y="59"/>
                  </a:lnTo>
                  <a:lnTo>
                    <a:pt x="911322" y="3773791"/>
                  </a:lnTo>
                  <a:lnTo>
                    <a:pt x="736284" y="3773791"/>
                  </a:lnTo>
                  <a:lnTo>
                    <a:pt x="675905" y="3771318"/>
                  </a:lnTo>
                  <a:lnTo>
                    <a:pt x="616869" y="3764026"/>
                  </a:lnTo>
                  <a:lnTo>
                    <a:pt x="559365" y="3752107"/>
                  </a:lnTo>
                  <a:lnTo>
                    <a:pt x="503583" y="3735753"/>
                  </a:lnTo>
                  <a:lnTo>
                    <a:pt x="449713" y="3715157"/>
                  </a:lnTo>
                  <a:lnTo>
                    <a:pt x="397944" y="3690510"/>
                  </a:lnTo>
                  <a:lnTo>
                    <a:pt x="348466" y="3662004"/>
                  </a:lnTo>
                  <a:lnTo>
                    <a:pt x="301469" y="3629831"/>
                  </a:lnTo>
                  <a:lnTo>
                    <a:pt x="257141" y="3594183"/>
                  </a:lnTo>
                  <a:lnTo>
                    <a:pt x="215674" y="3555252"/>
                  </a:lnTo>
                  <a:lnTo>
                    <a:pt x="177256" y="3513231"/>
                  </a:lnTo>
                  <a:lnTo>
                    <a:pt x="142076" y="3468310"/>
                  </a:lnTo>
                  <a:lnTo>
                    <a:pt x="110326" y="3420683"/>
                  </a:lnTo>
                  <a:lnTo>
                    <a:pt x="82193" y="3370540"/>
                  </a:lnTo>
                  <a:lnTo>
                    <a:pt x="57868" y="3318074"/>
                  </a:lnTo>
                  <a:lnTo>
                    <a:pt x="37541" y="3263478"/>
                  </a:lnTo>
                  <a:lnTo>
                    <a:pt x="21401" y="3206942"/>
                  </a:lnTo>
                  <a:lnTo>
                    <a:pt x="9638" y="3148659"/>
                  </a:lnTo>
                  <a:lnTo>
                    <a:pt x="2441" y="3088821"/>
                  </a:lnTo>
                  <a:lnTo>
                    <a:pt x="0" y="3027619"/>
                  </a:lnTo>
                  <a:close/>
                  <a:moveTo>
                    <a:pt x="8604072" y="0"/>
                  </a:moveTo>
                  <a:lnTo>
                    <a:pt x="10885155" y="0"/>
                  </a:lnTo>
                  <a:lnTo>
                    <a:pt x="10885155" y="791880"/>
                  </a:lnTo>
                  <a:lnTo>
                    <a:pt x="9515393" y="791880"/>
                  </a:lnTo>
                  <a:lnTo>
                    <a:pt x="9515393" y="1583467"/>
                  </a:lnTo>
                  <a:lnTo>
                    <a:pt x="10650765" y="1583467"/>
                  </a:lnTo>
                  <a:lnTo>
                    <a:pt x="10650765" y="2375198"/>
                  </a:lnTo>
                  <a:lnTo>
                    <a:pt x="9515393" y="2375198"/>
                  </a:lnTo>
                  <a:lnTo>
                    <a:pt x="9515393" y="3773732"/>
                  </a:lnTo>
                  <a:lnTo>
                    <a:pt x="8604072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AA8C07D-D85B-A445-B00D-16D778306171}"/>
                </a:ext>
              </a:extLst>
            </p:cNvPr>
            <p:cNvSpPr/>
            <p:nvPr/>
          </p:nvSpPr>
          <p:spPr>
            <a:xfrm>
              <a:off x="2323728" y="2986415"/>
              <a:ext cx="3723681" cy="3773732"/>
            </a:xfrm>
            <a:custGeom>
              <a:avLst/>
              <a:gdLst/>
              <a:ahLst/>
              <a:cxnLst/>
              <a:rect l="l" t="t" r="r" b="b"/>
              <a:pathLst>
                <a:path w="3723681" h="3773732">
                  <a:moveTo>
                    <a:pt x="0" y="3773732"/>
                  </a:moveTo>
                  <a:lnTo>
                    <a:pt x="3723681" y="3773732"/>
                  </a:lnTo>
                  <a:lnTo>
                    <a:pt x="3723681" y="0"/>
                  </a:lnTo>
                  <a:lnTo>
                    <a:pt x="0" y="0"/>
                  </a:lnTo>
                  <a:lnTo>
                    <a:pt x="0" y="3773732"/>
                  </a:lnTo>
                  <a:close/>
                </a:path>
              </a:pathLst>
            </a:custGeom>
            <a:solidFill>
              <a:srgbClr val="0061A8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1A2A0DA-2D4B-AA4F-93EE-58F5E379162D}"/>
                </a:ext>
              </a:extLst>
            </p:cNvPr>
            <p:cNvSpPr/>
            <p:nvPr/>
          </p:nvSpPr>
          <p:spPr>
            <a:xfrm>
              <a:off x="2919051" y="3589724"/>
              <a:ext cx="2533008" cy="2567028"/>
            </a:xfrm>
            <a:custGeom>
              <a:avLst/>
              <a:gdLst/>
              <a:ahLst/>
              <a:cxnLst/>
              <a:rect l="l" t="t" r="r" b="b"/>
              <a:pathLst>
                <a:path w="2533008" h="2567028">
                  <a:moveTo>
                    <a:pt x="1390290" y="491255"/>
                  </a:moveTo>
                  <a:lnTo>
                    <a:pt x="1266502" y="0"/>
                  </a:lnTo>
                  <a:lnTo>
                    <a:pt x="1142713" y="491255"/>
                  </a:lnTo>
                  <a:lnTo>
                    <a:pt x="875207" y="62793"/>
                  </a:lnTo>
                  <a:lnTo>
                    <a:pt x="907129" y="568732"/>
                  </a:lnTo>
                  <a:lnTo>
                    <a:pt x="522127" y="245177"/>
                  </a:lnTo>
                  <a:lnTo>
                    <a:pt x="706759" y="716200"/>
                  </a:lnTo>
                  <a:lnTo>
                    <a:pt x="241880" y="529019"/>
                  </a:lnTo>
                  <a:lnTo>
                    <a:pt x="561242" y="919268"/>
                  </a:lnTo>
                  <a:lnTo>
                    <a:pt x="62041" y="886896"/>
                  </a:lnTo>
                  <a:lnTo>
                    <a:pt x="484661" y="1158000"/>
                  </a:lnTo>
                  <a:lnTo>
                    <a:pt x="0" y="1283437"/>
                  </a:lnTo>
                  <a:lnTo>
                    <a:pt x="484661" y="1409023"/>
                  </a:lnTo>
                  <a:lnTo>
                    <a:pt x="62041" y="1680127"/>
                  </a:lnTo>
                  <a:lnTo>
                    <a:pt x="561242" y="1647607"/>
                  </a:lnTo>
                  <a:lnTo>
                    <a:pt x="241880" y="2037856"/>
                  </a:lnTo>
                  <a:lnTo>
                    <a:pt x="706759" y="1850674"/>
                  </a:lnTo>
                  <a:lnTo>
                    <a:pt x="522127" y="2321850"/>
                  </a:lnTo>
                  <a:lnTo>
                    <a:pt x="907129" y="1998291"/>
                  </a:lnTo>
                  <a:lnTo>
                    <a:pt x="875207" y="2504082"/>
                  </a:lnTo>
                  <a:lnTo>
                    <a:pt x="1142713" y="2075768"/>
                  </a:lnTo>
                  <a:lnTo>
                    <a:pt x="1266502" y="2567028"/>
                  </a:lnTo>
                  <a:lnTo>
                    <a:pt x="1390290" y="2075768"/>
                  </a:lnTo>
                  <a:lnTo>
                    <a:pt x="1657796" y="2504082"/>
                  </a:lnTo>
                  <a:lnTo>
                    <a:pt x="1625874" y="1998291"/>
                  </a:lnTo>
                  <a:lnTo>
                    <a:pt x="2010880" y="2321850"/>
                  </a:lnTo>
                  <a:lnTo>
                    <a:pt x="1826244" y="1850674"/>
                  </a:lnTo>
                  <a:lnTo>
                    <a:pt x="2291127" y="2037856"/>
                  </a:lnTo>
                  <a:lnTo>
                    <a:pt x="1971761" y="1647607"/>
                  </a:lnTo>
                  <a:lnTo>
                    <a:pt x="2470962" y="1680127"/>
                  </a:lnTo>
                  <a:lnTo>
                    <a:pt x="2048346" y="1409023"/>
                  </a:lnTo>
                  <a:lnTo>
                    <a:pt x="2533008" y="1283437"/>
                  </a:lnTo>
                  <a:lnTo>
                    <a:pt x="2048346" y="1158000"/>
                  </a:lnTo>
                  <a:lnTo>
                    <a:pt x="2470962" y="886896"/>
                  </a:lnTo>
                  <a:lnTo>
                    <a:pt x="1971761" y="919268"/>
                  </a:lnTo>
                  <a:lnTo>
                    <a:pt x="2291127" y="529019"/>
                  </a:lnTo>
                  <a:lnTo>
                    <a:pt x="1826244" y="716200"/>
                  </a:lnTo>
                  <a:lnTo>
                    <a:pt x="2010880" y="245177"/>
                  </a:lnTo>
                  <a:lnTo>
                    <a:pt x="1625874" y="568732"/>
                  </a:lnTo>
                  <a:lnTo>
                    <a:pt x="1657796" y="62793"/>
                  </a:lnTo>
                  <a:lnTo>
                    <a:pt x="1390290" y="491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6040B4-9E1F-E040-AB30-BAE3F92C21B7}"/>
              </a:ext>
            </a:extLst>
          </p:cNvPr>
          <p:cNvGrpSpPr/>
          <p:nvPr/>
        </p:nvGrpSpPr>
        <p:grpSpPr>
          <a:xfrm>
            <a:off x="0" y="2046919"/>
            <a:ext cx="15116176" cy="18051"/>
            <a:chOff x="0" y="2259644"/>
            <a:chExt cx="15116176" cy="180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A1CE4-D8AB-A348-A08C-E352437DB1B6}"/>
                </a:ext>
              </a:extLst>
            </p:cNvPr>
            <p:cNvCxnSpPr/>
            <p:nvPr/>
          </p:nvCxnSpPr>
          <p:spPr>
            <a:xfrm>
              <a:off x="0" y="2277695"/>
              <a:ext cx="15116176" cy="0"/>
            </a:xfrm>
            <a:prstGeom prst="line">
              <a:avLst/>
            </a:prstGeom>
            <a:ln w="19050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9CA126-7208-8846-9741-1817D0B1A2A2}"/>
                </a:ext>
              </a:extLst>
            </p:cNvPr>
            <p:cNvCxnSpPr/>
            <p:nvPr/>
          </p:nvCxnSpPr>
          <p:spPr>
            <a:xfrm>
              <a:off x="0" y="2259644"/>
              <a:ext cx="15116176" cy="0"/>
            </a:xfrm>
            <a:prstGeom prst="line">
              <a:avLst/>
            </a:prstGeom>
            <a:ln w="19050">
              <a:solidFill>
                <a:srgbClr val="95C1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7BBD0-C5D3-964C-8B93-7263251FEDB0}"/>
              </a:ext>
            </a:extLst>
          </p:cNvPr>
          <p:cNvSpPr/>
          <p:nvPr/>
        </p:nvSpPr>
        <p:spPr>
          <a:xfrm>
            <a:off x="3508954" y="6220623"/>
            <a:ext cx="193691" cy="193691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636AE79-4184-78BF-C058-2D23D7360FCE}"/>
              </a:ext>
            </a:extLst>
          </p:cNvPr>
          <p:cNvGrpSpPr/>
          <p:nvPr/>
        </p:nvGrpSpPr>
        <p:grpSpPr>
          <a:xfrm>
            <a:off x="4208957" y="7455499"/>
            <a:ext cx="7061200" cy="647700"/>
            <a:chOff x="4208957" y="7455499"/>
            <a:chExt cx="7061200" cy="6477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61C556A-0CA9-E992-0DB2-0C7A57ED6A47}"/>
                </a:ext>
              </a:extLst>
            </p:cNvPr>
            <p:cNvGrpSpPr/>
            <p:nvPr/>
          </p:nvGrpSpPr>
          <p:grpSpPr>
            <a:xfrm>
              <a:off x="4208957" y="7455499"/>
              <a:ext cx="7061200" cy="647700"/>
              <a:chOff x="4208957" y="7455499"/>
              <a:chExt cx="7061200" cy="647700"/>
            </a:xfrm>
          </p:grpSpPr>
          <p:pic>
            <p:nvPicPr>
              <p:cNvPr id="22" name="Picture 17">
                <a:extLst>
                  <a:ext uri="{FF2B5EF4-FFF2-40B4-BE49-F238E27FC236}">
                    <a16:creationId xmlns:a16="http://schemas.microsoft.com/office/drawing/2014/main" id="{730D5CA7-B690-F201-A3BD-AEE59327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8957" y="7455499"/>
                <a:ext cx="7061200" cy="64770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E1C22BB6-968A-7F7A-F34B-8F402BDA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378" y="7455499"/>
                <a:ext cx="880762" cy="618743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D103616-4204-1D1C-51B0-8FEADC89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6286" y="7460799"/>
              <a:ext cx="654597" cy="64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0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875194" y="1791933"/>
            <a:ext cx="5463105" cy="22031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6" y="1939881"/>
            <a:ext cx="3600000" cy="36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26" y="1939881"/>
            <a:ext cx="3600000" cy="3600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06676" y="160726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3d </a:t>
            </a:r>
            <a:r>
              <a:rPr lang="fr-FR" dirty="0" smtClean="0"/>
              <a:t>5/2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07654" y="16072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Pb 4f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772084" y="5247493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  <p:sp>
        <p:nvSpPr>
          <p:cNvPr id="9" name="ZoneTexte 8"/>
          <p:cNvSpPr txBox="1"/>
          <p:nvPr/>
        </p:nvSpPr>
        <p:spPr>
          <a:xfrm>
            <a:off x="6360783" y="5247493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  <p:sp>
        <p:nvSpPr>
          <p:cNvPr id="18" name="Ellipse 17"/>
          <p:cNvSpPr/>
          <p:nvPr/>
        </p:nvSpPr>
        <p:spPr>
          <a:xfrm>
            <a:off x="2223954" y="3678382"/>
            <a:ext cx="456710" cy="3167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6075326" y="3610841"/>
            <a:ext cx="673969" cy="37810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1176208" y="1145090"/>
            <a:ext cx="5852884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Possibility to track supplementary smaller contributions: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64700" y="5659648"/>
            <a:ext cx="6096541" cy="9233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Adapt models and training to specific peaks identifications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Directly detect several peaks (vs iterative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 pairs of 5/2 – 7/2 peaks</a:t>
            </a:r>
            <a:endParaRPr lang="en-US" dirty="0"/>
          </a:p>
        </p:txBody>
      </p:sp>
      <p:sp>
        <p:nvSpPr>
          <p:cNvPr id="28" name="ZoneTexte 27"/>
          <p:cNvSpPr txBox="1"/>
          <p:nvPr/>
        </p:nvSpPr>
        <p:spPr>
          <a:xfrm>
            <a:off x="10256695" y="1154236"/>
            <a:ext cx="2236574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Bayesian Approach:</a:t>
            </a:r>
            <a:endParaRPr lang="en-US" dirty="0"/>
          </a:p>
        </p:txBody>
      </p:sp>
      <p:sp>
        <p:nvSpPr>
          <p:cNvPr id="29" name="Ellipse 28"/>
          <p:cNvSpPr/>
          <p:nvPr/>
        </p:nvSpPr>
        <p:spPr>
          <a:xfrm>
            <a:off x="1009126" y="3672421"/>
            <a:ext cx="456710" cy="31672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06676" y="1939881"/>
            <a:ext cx="5149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Adapt Bayesian attributes with powerful models like Sparse </a:t>
            </a:r>
            <a:r>
              <a:rPr lang="en-US" dirty="0" err="1"/>
              <a:t>D</a:t>
            </a:r>
            <a:r>
              <a:rPr lang="en-US" dirty="0" err="1" smtClean="0"/>
              <a:t>ensenet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Exploring the optimization with Bayesian CNN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/>
              <a:t>Parzen</a:t>
            </a:r>
            <a:r>
              <a:rPr lang="en-US" dirty="0" smtClean="0"/>
              <a:t> Tree Estimator for Hyper parameters </a:t>
            </a:r>
            <a:r>
              <a:rPr lang="en-US" dirty="0" err="1" smtClean="0"/>
              <a:t>Opimization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Reducing the Effect of Noise in the experimental data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/>
          <a:srcRect l="2709" t="2334" b="2172"/>
          <a:stretch/>
        </p:blipFill>
        <p:spPr>
          <a:xfrm>
            <a:off x="9283899" y="4179530"/>
            <a:ext cx="4670758" cy="26589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40756" y="8096860"/>
            <a:ext cx="12061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Park, S. H., Park, H., Lee, H., &amp; Kim, H. S. (2021). Iterative peak-fitting of frequency-domain data via deep convolution neural networks. Journal of the Korean Physical Society, 79(12), 1199–1208.</a:t>
            </a:r>
          </a:p>
        </p:txBody>
      </p:sp>
    </p:spTree>
    <p:extLst>
      <p:ext uri="{BB962C8B-B14F-4D97-AF65-F5344CB8AC3E}">
        <p14:creationId xmlns:p14="http://schemas.microsoft.com/office/powerpoint/2010/main" val="5957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steps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38578" y="1172927"/>
            <a:ext cx="13219289" cy="175432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Bayesian modelling, there are two main types of uncertainty one can model [9]: </a:t>
            </a:r>
            <a:r>
              <a:rPr lang="en-US" dirty="0" err="1"/>
              <a:t>Aleatoric</a:t>
            </a:r>
            <a:r>
              <a:rPr lang="en-US" dirty="0"/>
              <a:t> uncertainty and Epistemic uncertainty.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Aleatoric</a:t>
            </a:r>
            <a:r>
              <a:rPr lang="en-US" dirty="0" smtClean="0"/>
              <a:t> </a:t>
            </a:r>
            <a:r>
              <a:rPr lang="en-US" dirty="0" err="1" smtClean="0"/>
              <a:t>Uncertainity</a:t>
            </a:r>
            <a:r>
              <a:rPr lang="en-US" dirty="0" smtClean="0"/>
              <a:t> – measures the noise inherent in the observations – Present in data collection ; sensor noise </a:t>
            </a:r>
            <a:r>
              <a:rPr lang="en-US" dirty="0" err="1" smtClean="0"/>
              <a:t>etc</a:t>
            </a:r>
            <a:r>
              <a:rPr lang="en-US" dirty="0" smtClean="0"/>
              <a:t> which is uniform along the dataset.	</a:t>
            </a:r>
          </a:p>
          <a:p>
            <a:r>
              <a:rPr lang="en-US" dirty="0"/>
              <a:t>Epistemic uncertainty, on the other hand, represents the uncertainty caused by the model.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9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steps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84289"/>
              </p:ext>
            </p:extLst>
          </p:nvPr>
        </p:nvGraphicFramePr>
        <p:xfrm>
          <a:off x="1654190" y="1358300"/>
          <a:ext cx="10623302" cy="3729294"/>
        </p:xfrm>
        <a:graphic>
          <a:graphicData uri="http://schemas.openxmlformats.org/drawingml/2006/table">
            <a:tbl>
              <a:tblPr/>
              <a:tblGrid>
                <a:gridCol w="2449458">
                  <a:extLst>
                    <a:ext uri="{9D8B030D-6E8A-4147-A177-3AD203B41FA5}">
                      <a16:colId xmlns:a16="http://schemas.microsoft.com/office/drawing/2014/main" val="473578888"/>
                    </a:ext>
                  </a:extLst>
                </a:gridCol>
                <a:gridCol w="8173844">
                  <a:extLst>
                    <a:ext uri="{9D8B030D-6E8A-4147-A177-3AD203B41FA5}">
                      <a16:colId xmlns:a16="http://schemas.microsoft.com/office/drawing/2014/main" val="2174396725"/>
                    </a:ext>
                  </a:extLst>
                </a:gridCol>
              </a:tblGrid>
              <a:tr h="13514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Database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of total database: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191723 (10%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Relevant Dataset)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of training database: 153378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of validation database: 19172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of test database: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19173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393189"/>
                  </a:ext>
                </a:extLst>
              </a:tr>
              <a:tr h="2377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Duration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Bayesian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CNN</a:t>
                      </a:r>
                      <a:b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time for 50 </a:t>
                      </a: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epochs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 98201 s (27 </a:t>
                      </a: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hrs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 min 41 sec)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  <a:latin typeface="+mn-lt"/>
                        </a:rPr>
                        <a:t/>
                      </a:r>
                      <a:br>
                        <a:rPr lang="fr-FR" sz="1800" dirty="0">
                          <a:effectLst/>
                          <a:latin typeface="+mn-lt"/>
                        </a:rPr>
                      </a:b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Bayesian_sparse_densenet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Training time for 50 </a:t>
                      </a: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epochs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 95473 s (26 </a:t>
                      </a: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hrs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31 min 13 sec)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pPr fontAlgn="t"/>
                      <a:r>
                        <a:rPr lang="fr-FR" sz="1800" dirty="0">
                          <a:effectLst/>
                          <a:latin typeface="+mn-lt"/>
                        </a:rPr>
                        <a:t/>
                      </a:r>
                      <a:br>
                        <a:rPr lang="fr-FR" sz="1800" dirty="0">
                          <a:effectLst/>
                          <a:latin typeface="+mn-lt"/>
                        </a:rPr>
                      </a:br>
                      <a:r>
                        <a:rPr lang="fr-FR" sz="1800" dirty="0" err="1" smtClean="0">
                          <a:effectLst/>
                          <a:latin typeface="+mn-lt"/>
                        </a:rPr>
                        <a:t>Sparse_DenseNet</a:t>
                      </a:r>
                      <a:endParaRPr lang="fr-FR" sz="1800" dirty="0" smtClean="0">
                        <a:effectLst/>
                        <a:latin typeface="+mn-lt"/>
                      </a:endParaRPr>
                    </a:p>
                    <a:p>
                      <a:pPr fontAlgn="t"/>
                      <a:r>
                        <a:rPr lang="en-US" sz="1800" dirty="0" smtClean="0">
                          <a:effectLst/>
                          <a:latin typeface="+mn-lt"/>
                        </a:rPr>
                        <a:t>Training time for 50 epochs: 202862 s (</a:t>
                      </a:r>
                      <a:r>
                        <a:rPr lang="sv-SE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 hrs 21 min 2 sec)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574670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5700" y="3306763"/>
            <a:ext cx="151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3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Architectures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5700" y="3306763"/>
            <a:ext cx="151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" y="1304303"/>
            <a:ext cx="3516775" cy="59466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71" b="59348"/>
          <a:stretch/>
        </p:blipFill>
        <p:spPr>
          <a:xfrm flipH="1">
            <a:off x="11630109" y="941190"/>
            <a:ext cx="609549" cy="715567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4" b="24304"/>
          <a:stretch/>
        </p:blipFill>
        <p:spPr>
          <a:xfrm>
            <a:off x="12535239" y="2211420"/>
            <a:ext cx="817710" cy="46152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4"/>
          <a:stretch/>
        </p:blipFill>
        <p:spPr>
          <a:xfrm>
            <a:off x="13692417" y="2901815"/>
            <a:ext cx="817710" cy="32344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r="62003" b="94022"/>
          <a:stretch/>
        </p:blipFill>
        <p:spPr>
          <a:xfrm>
            <a:off x="6055186" y="1287897"/>
            <a:ext cx="1595500" cy="624658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81080" y="840679"/>
            <a:ext cx="1762021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Bayesian CNN</a:t>
            </a:r>
            <a:endParaRPr lang="en-US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400775" y="840679"/>
            <a:ext cx="2826415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Bayes Sparse </a:t>
            </a:r>
            <a:r>
              <a:rPr lang="en-US" b="1" dirty="0" err="1" smtClean="0"/>
              <a:t>DenseNet</a:t>
            </a:r>
            <a:endParaRPr lang="en-US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2679899" y="1440855"/>
            <a:ext cx="2082621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Sparse </a:t>
            </a:r>
            <a:r>
              <a:rPr lang="en-US" b="1" dirty="0" err="1" smtClean="0"/>
              <a:t>DenseNet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44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Attributes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5700" y="3306763"/>
            <a:ext cx="151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952088" y="3053771"/>
            <a:ext cx="3317621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Key Differences</a:t>
            </a: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65979"/>
              </p:ext>
            </p:extLst>
          </p:nvPr>
        </p:nvGraphicFramePr>
        <p:xfrm>
          <a:off x="635621" y="888294"/>
          <a:ext cx="1403938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795">
                  <a:extLst>
                    <a:ext uri="{9D8B030D-6E8A-4147-A177-3AD203B41FA5}">
                      <a16:colId xmlns:a16="http://schemas.microsoft.com/office/drawing/2014/main" val="580068579"/>
                    </a:ext>
                  </a:extLst>
                </a:gridCol>
                <a:gridCol w="4679795">
                  <a:extLst>
                    <a:ext uri="{9D8B030D-6E8A-4147-A177-3AD203B41FA5}">
                      <a16:colId xmlns:a16="http://schemas.microsoft.com/office/drawing/2014/main" val="3128763832"/>
                    </a:ext>
                  </a:extLst>
                </a:gridCol>
                <a:gridCol w="4679795">
                  <a:extLst>
                    <a:ext uri="{9D8B030D-6E8A-4147-A177-3AD203B41FA5}">
                      <a16:colId xmlns:a16="http://schemas.microsoft.com/office/drawing/2014/main" val="1101155538"/>
                    </a:ext>
                  </a:extLst>
                </a:gridCol>
              </a:tblGrid>
              <a:tr h="221935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Bayesian</a:t>
                      </a:r>
                      <a:r>
                        <a:rPr lang="fr-FR" dirty="0" smtClean="0"/>
                        <a:t> 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Sparse</a:t>
                      </a:r>
                      <a:r>
                        <a:rPr lang="fr-FR" baseline="0" dirty="0" smtClean="0"/>
                        <a:t> Dense net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Bayes </a:t>
                      </a:r>
                      <a:r>
                        <a:rPr lang="fr-FR" dirty="0" err="1" smtClean="0"/>
                        <a:t>Sparse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Densenet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21759"/>
                  </a:ext>
                </a:extLst>
              </a:tr>
              <a:tr h="221935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Proabilistic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layers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Deterministic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Layers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Probabilistic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layers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044882"/>
                  </a:ext>
                </a:extLst>
              </a:tr>
              <a:tr h="554837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custom BayesianConv1D layer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Also,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wrapping ”tfp.layers.Convolution1DFlipout”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 - tf.keras.layers.Conv1D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custom BayesianConv1D layer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Also,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wrapping ”tfp.layers.Convolution1DFlipout”</a:t>
                      </a:r>
                      <a:endParaRPr lang="fr-F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749112"/>
                  </a:ext>
                </a:extLst>
              </a:tr>
            </a:tbl>
          </a:graphicData>
        </a:graphic>
      </p:graphicFrame>
      <p:pic>
        <p:nvPicPr>
          <p:cNvPr id="9" name="Image 8" descr="&lt;strong&gt;Overfitting&lt;/strong&gt; and Underfitt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11" y="3958758"/>
            <a:ext cx="6922545" cy="17462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755" y="3525804"/>
            <a:ext cx="69404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err="1" smtClean="0"/>
              <a:t>Bayesian</a:t>
            </a:r>
            <a:r>
              <a:rPr lang="fr-FR" sz="1600" dirty="0" smtClean="0"/>
              <a:t> </a:t>
            </a:r>
            <a:r>
              <a:rPr lang="fr-FR" sz="1600" dirty="0" err="1"/>
              <a:t>layers</a:t>
            </a:r>
            <a:r>
              <a:rPr lang="fr-FR" sz="1600" dirty="0"/>
              <a:t>, </a:t>
            </a:r>
            <a:r>
              <a:rPr lang="fr-FR" sz="1600" dirty="0" err="1"/>
              <a:t>such</a:t>
            </a:r>
            <a:r>
              <a:rPr lang="fr-FR" sz="1600" dirty="0"/>
              <a:t> as Convolution1DFlipout, use distributions for </a:t>
            </a:r>
            <a:r>
              <a:rPr lang="fr-FR" sz="1600" dirty="0" err="1"/>
              <a:t>weights</a:t>
            </a:r>
            <a:r>
              <a:rPr lang="fr-FR" sz="1600" dirty="0"/>
              <a:t> and </a:t>
            </a:r>
            <a:r>
              <a:rPr lang="fr-FR" sz="1600" dirty="0" err="1"/>
              <a:t>biases</a:t>
            </a:r>
            <a:r>
              <a:rPr lang="fr-FR" sz="1600" dirty="0"/>
              <a:t> </a:t>
            </a:r>
            <a:r>
              <a:rPr lang="fr-FR" sz="1600" b="1" dirty="0" err="1"/>
              <a:t>instead</a:t>
            </a:r>
            <a:r>
              <a:rPr lang="fr-FR" sz="1600" b="1" dirty="0"/>
              <a:t> of </a:t>
            </a:r>
            <a:r>
              <a:rPr lang="fr-FR" sz="1600" b="1" dirty="0" err="1"/>
              <a:t>fixed</a:t>
            </a:r>
            <a:r>
              <a:rPr lang="fr-FR" sz="1600" b="1" dirty="0"/>
              <a:t> values</a:t>
            </a:r>
            <a:r>
              <a:rPr lang="fr-FR" sz="1600" dirty="0"/>
              <a:t>. </a:t>
            </a:r>
            <a:r>
              <a:rPr lang="fr-FR" sz="1600" dirty="0" err="1"/>
              <a:t>These</a:t>
            </a:r>
            <a:r>
              <a:rPr lang="fr-FR" sz="1600" dirty="0"/>
              <a:t> </a:t>
            </a:r>
            <a:r>
              <a:rPr lang="fr-FR" sz="1600" dirty="0" err="1"/>
              <a:t>layers</a:t>
            </a:r>
            <a:r>
              <a:rPr lang="fr-FR" sz="1600" dirty="0"/>
              <a:t> </a:t>
            </a:r>
            <a:r>
              <a:rPr lang="fr-FR" sz="1600" dirty="0" err="1"/>
              <a:t>perform</a:t>
            </a:r>
            <a:r>
              <a:rPr lang="fr-FR" sz="1600" dirty="0"/>
              <a:t> </a:t>
            </a:r>
            <a:r>
              <a:rPr lang="fr-FR" sz="1600" dirty="0" err="1"/>
              <a:t>Bayesian</a:t>
            </a:r>
            <a:r>
              <a:rPr lang="fr-FR" sz="1600" dirty="0"/>
              <a:t> </a:t>
            </a:r>
            <a:r>
              <a:rPr lang="fr-FR" sz="1600" dirty="0" err="1"/>
              <a:t>inference</a:t>
            </a:r>
            <a:r>
              <a:rPr lang="fr-FR" sz="1600" dirty="0"/>
              <a:t>, </a:t>
            </a:r>
            <a:r>
              <a:rPr lang="fr-FR" sz="1600" dirty="0" err="1"/>
              <a:t>allowing</a:t>
            </a:r>
            <a:r>
              <a:rPr lang="fr-FR" sz="1600" dirty="0"/>
              <a:t> the network to </a:t>
            </a:r>
            <a:r>
              <a:rPr lang="fr-FR" sz="1600" dirty="0" err="1"/>
              <a:t>quantify</a:t>
            </a:r>
            <a:r>
              <a:rPr lang="fr-FR" sz="1600" dirty="0"/>
              <a:t> </a:t>
            </a:r>
            <a:r>
              <a:rPr lang="fr-FR" sz="1600" dirty="0" err="1"/>
              <a:t>uncertainty</a:t>
            </a:r>
            <a:r>
              <a:rPr lang="fr-FR" sz="1600" dirty="0"/>
              <a:t> in </a:t>
            </a:r>
            <a:r>
              <a:rPr lang="fr-FR" sz="1600" dirty="0" err="1"/>
              <a:t>its</a:t>
            </a:r>
            <a:r>
              <a:rPr lang="fr-FR" sz="1600" dirty="0"/>
              <a:t> </a:t>
            </a:r>
            <a:r>
              <a:rPr lang="fr-FR" sz="1600" dirty="0" err="1"/>
              <a:t>predictions</a:t>
            </a:r>
            <a:r>
              <a:rPr lang="fr-FR" sz="1600" dirty="0" smtClean="0"/>
              <a:t>.</a:t>
            </a:r>
          </a:p>
          <a:p>
            <a:pPr algn="just"/>
            <a:endParaRPr lang="fr-F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smtClean="0"/>
              <a:t>The </a:t>
            </a:r>
            <a:r>
              <a:rPr lang="fr-FR" sz="1600" dirty="0"/>
              <a:t>KL divergence </a:t>
            </a:r>
            <a:r>
              <a:rPr lang="fr-FR" sz="1600" dirty="0" err="1"/>
              <a:t>term</a:t>
            </a:r>
            <a:r>
              <a:rPr lang="fr-FR" sz="1600" dirty="0"/>
              <a:t> </a:t>
            </a:r>
            <a:r>
              <a:rPr lang="fr-FR" sz="1600" dirty="0" err="1"/>
              <a:t>acts</a:t>
            </a:r>
            <a:r>
              <a:rPr lang="fr-FR" sz="1600" dirty="0"/>
              <a:t> as a </a:t>
            </a:r>
            <a:r>
              <a:rPr lang="fr-FR" sz="1600" dirty="0" err="1"/>
              <a:t>regularizer</a:t>
            </a:r>
            <a:r>
              <a:rPr lang="fr-FR" sz="1600" dirty="0"/>
              <a:t>, </a:t>
            </a:r>
            <a:r>
              <a:rPr lang="fr-FR" sz="1600" dirty="0" smtClean="0"/>
              <a:t> </a:t>
            </a:r>
            <a:r>
              <a:rPr lang="fr-FR" sz="1600" dirty="0" err="1" smtClean="0"/>
              <a:t>encouraging</a:t>
            </a:r>
            <a:r>
              <a:rPr lang="fr-FR" sz="1600" dirty="0" smtClean="0"/>
              <a:t> </a:t>
            </a:r>
            <a:r>
              <a:rPr lang="fr-FR" sz="1600" dirty="0"/>
              <a:t>the </a:t>
            </a:r>
            <a:r>
              <a:rPr lang="fr-FR" sz="1600" dirty="0" err="1"/>
              <a:t>learned</a:t>
            </a:r>
            <a:r>
              <a:rPr lang="fr-FR" sz="1600" dirty="0"/>
              <a:t> </a:t>
            </a:r>
            <a:r>
              <a:rPr lang="fr-FR" sz="1600" dirty="0" err="1"/>
              <a:t>posterior</a:t>
            </a:r>
            <a:r>
              <a:rPr lang="fr-FR" sz="1600" dirty="0"/>
              <a:t> distribution </a:t>
            </a:r>
            <a:r>
              <a:rPr lang="fr-FR" sz="1600" dirty="0" smtClean="0"/>
              <a:t>𝑞 to </a:t>
            </a:r>
            <a:r>
              <a:rPr lang="fr-FR" sz="1600" dirty="0" err="1"/>
              <a:t>stay</a:t>
            </a:r>
            <a:r>
              <a:rPr lang="fr-FR" sz="1600" dirty="0"/>
              <a:t> close to the </a:t>
            </a:r>
            <a:r>
              <a:rPr lang="fr-FR" sz="1600" dirty="0" err="1"/>
              <a:t>prior</a:t>
            </a:r>
            <a:r>
              <a:rPr lang="fr-FR" sz="1600" dirty="0"/>
              <a:t> </a:t>
            </a:r>
            <a:r>
              <a:rPr lang="fr-FR" sz="1600" dirty="0" smtClean="0"/>
              <a:t>𝑝.</a:t>
            </a:r>
            <a:r>
              <a:rPr lang="en-US" sz="1600" dirty="0"/>
              <a:t> measures how </a:t>
            </a:r>
            <a:r>
              <a:rPr lang="en-US" sz="1600" b="1" dirty="0"/>
              <a:t>one probability distribution diverges from a second</a:t>
            </a:r>
            <a:r>
              <a:rPr lang="en-US" sz="1600" dirty="0"/>
              <a:t>, expected probability </a:t>
            </a:r>
            <a:r>
              <a:rPr lang="en-US" sz="1600" dirty="0" smtClean="0"/>
              <a:t>distribution results in prevent overfitting.</a:t>
            </a:r>
          </a:p>
          <a:p>
            <a:pPr algn="just"/>
            <a:endParaRPr lang="fr-F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smtClean="0"/>
              <a:t>By </a:t>
            </a:r>
            <a:r>
              <a:rPr lang="fr-FR" sz="1600" dirty="0" err="1"/>
              <a:t>making</a:t>
            </a:r>
            <a:r>
              <a:rPr lang="fr-FR" sz="1600" dirty="0"/>
              <a:t> the KL divergence </a:t>
            </a:r>
            <a:r>
              <a:rPr lang="fr-FR" sz="1600" dirty="0" err="1"/>
              <a:t>scale</a:t>
            </a:r>
            <a:r>
              <a:rPr lang="fr-FR" sz="1600" dirty="0"/>
              <a:t>-invariant, the </a:t>
            </a:r>
            <a:r>
              <a:rPr lang="fr-FR" sz="1600" dirty="0" err="1"/>
              <a:t>regularization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 </a:t>
            </a:r>
            <a:r>
              <a:rPr lang="fr-FR" sz="1600" dirty="0" err="1"/>
              <a:t>remains</a:t>
            </a:r>
            <a:r>
              <a:rPr lang="fr-FR" sz="1600" dirty="0"/>
              <a:t> consistent </a:t>
            </a:r>
            <a:r>
              <a:rPr lang="fr-FR" sz="1600" dirty="0" err="1"/>
              <a:t>across</a:t>
            </a:r>
            <a:r>
              <a:rPr lang="fr-FR" sz="1600" dirty="0"/>
              <a:t> </a:t>
            </a:r>
            <a:r>
              <a:rPr lang="fr-FR" sz="1600" dirty="0" err="1"/>
              <a:t>different</a:t>
            </a:r>
            <a:r>
              <a:rPr lang="fr-FR" sz="1600" dirty="0"/>
              <a:t> batch sizes and layer dimensions. This </a:t>
            </a:r>
            <a:r>
              <a:rPr lang="fr-FR" sz="1600" dirty="0" err="1"/>
              <a:t>is</a:t>
            </a:r>
            <a:r>
              <a:rPr lang="fr-FR" sz="1600" dirty="0"/>
              <a:t> crucial for training </a:t>
            </a:r>
            <a:r>
              <a:rPr lang="fr-FR" sz="1600" dirty="0" err="1"/>
              <a:t>stability</a:t>
            </a:r>
            <a:r>
              <a:rPr lang="fr-FR" sz="1600" dirty="0"/>
              <a:t> and </a:t>
            </a:r>
            <a:r>
              <a:rPr lang="fr-FR" sz="1600" dirty="0" err="1"/>
              <a:t>ensuring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the </a:t>
            </a:r>
            <a:r>
              <a:rPr lang="fr-FR" sz="1600" dirty="0" err="1"/>
              <a:t>regularization</a:t>
            </a:r>
            <a:r>
              <a:rPr lang="fr-FR" sz="1600" dirty="0"/>
              <a:t> </a:t>
            </a:r>
            <a:r>
              <a:rPr lang="fr-FR" sz="1600" dirty="0" err="1"/>
              <a:t>term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appropriately</a:t>
            </a:r>
            <a:r>
              <a:rPr lang="fr-FR" sz="1600" dirty="0"/>
              <a:t> </a:t>
            </a:r>
            <a:r>
              <a:rPr lang="fr-FR" sz="1600" dirty="0" err="1"/>
              <a:t>balanced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data </a:t>
            </a:r>
            <a:r>
              <a:rPr lang="fr-FR" sz="1600" dirty="0" err="1"/>
              <a:t>likelihood</a:t>
            </a:r>
            <a:r>
              <a:rPr lang="fr-FR" sz="1600" dirty="0"/>
              <a:t> </a:t>
            </a:r>
            <a:r>
              <a:rPr lang="fr-FR" sz="1600" dirty="0" err="1"/>
              <a:t>term</a:t>
            </a:r>
            <a:r>
              <a:rPr lang="fr-FR" sz="1600" dirty="0"/>
              <a:t> in the </a:t>
            </a:r>
            <a:r>
              <a:rPr lang="fr-FR" sz="1600" dirty="0" err="1"/>
              <a:t>loss</a:t>
            </a:r>
            <a:r>
              <a:rPr lang="fr-FR" sz="1600" dirty="0"/>
              <a:t> </a:t>
            </a:r>
            <a:r>
              <a:rPr lang="fr-FR" sz="1600" dirty="0" err="1"/>
              <a:t>function</a:t>
            </a:r>
            <a:r>
              <a:rPr lang="fr-FR" sz="1600" dirty="0"/>
              <a:t>.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78817" y="8127064"/>
            <a:ext cx="891861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Shridhar</a:t>
            </a:r>
            <a:r>
              <a:rPr kumimoji="0" lang="fr-FR" altLang="fr-F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kumimoji="0" lang="fr-FR" altLang="fr-F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Laumann</a:t>
            </a:r>
            <a:r>
              <a:rPr kumimoji="0" lang="fr-FR" altLang="fr-F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F., &amp; </a:t>
            </a:r>
            <a:r>
              <a:rPr kumimoji="0" lang="fr-FR" altLang="fr-F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Liwicki</a:t>
            </a:r>
            <a:r>
              <a:rPr kumimoji="0" lang="fr-FR" altLang="fr-F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(2019, </a:t>
            </a:r>
            <a:r>
              <a:rPr kumimoji="0" lang="fr-FR" altLang="fr-F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r>
              <a:rPr kumimoji="0" lang="fr-FR" altLang="fr-F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8). 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guide to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kumimoji="0" lang="fr-FR" altLang="fr-FR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9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kumimoji="0" lang="fr-FR" altLang="fr-F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arXiv.org. https://arxiv.org/abs/1901.02731</a:t>
            </a:r>
            <a:endParaRPr kumimoji="0" lang="fr-FR" altLang="fr-F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Training and Validation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3906" y="7289269"/>
            <a:ext cx="6562241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MAE of Peak Position, Amplitude, Width and Number of Peaks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50" y="901200"/>
            <a:ext cx="6225960" cy="31129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2" y="4098441"/>
            <a:ext cx="6083764" cy="30418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8" y="901200"/>
            <a:ext cx="6225959" cy="311298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73" y="4063354"/>
            <a:ext cx="6153937" cy="30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Total </a:t>
            </a:r>
            <a:r>
              <a:rPr lang="fr-FR" dirty="0" err="1" smtClean="0"/>
              <a:t>Loss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90" y="1929420"/>
            <a:ext cx="7841460" cy="39207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552501" y="6911961"/>
            <a:ext cx="4187156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Testing and Recursive fit is 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Test </a:t>
            </a:r>
            <a:r>
              <a:rPr lang="fr-FR" dirty="0" err="1" smtClean="0"/>
              <a:t>Results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69" y="845543"/>
            <a:ext cx="8139288" cy="4069644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7206"/>
              </p:ext>
            </p:extLst>
          </p:nvPr>
        </p:nvGraphicFramePr>
        <p:xfrm>
          <a:off x="2930833" y="5077787"/>
          <a:ext cx="96769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240">
                  <a:extLst>
                    <a:ext uri="{9D8B030D-6E8A-4147-A177-3AD203B41FA5}">
                      <a16:colId xmlns:a16="http://schemas.microsoft.com/office/drawing/2014/main" val="2455338348"/>
                    </a:ext>
                  </a:extLst>
                </a:gridCol>
                <a:gridCol w="2419240">
                  <a:extLst>
                    <a:ext uri="{9D8B030D-6E8A-4147-A177-3AD203B41FA5}">
                      <a16:colId xmlns:a16="http://schemas.microsoft.com/office/drawing/2014/main" val="2578922303"/>
                    </a:ext>
                  </a:extLst>
                </a:gridCol>
                <a:gridCol w="2419240">
                  <a:extLst>
                    <a:ext uri="{9D8B030D-6E8A-4147-A177-3AD203B41FA5}">
                      <a16:colId xmlns:a16="http://schemas.microsoft.com/office/drawing/2014/main" val="2009848847"/>
                    </a:ext>
                  </a:extLst>
                </a:gridCol>
                <a:gridCol w="2419240">
                  <a:extLst>
                    <a:ext uri="{9D8B030D-6E8A-4147-A177-3AD203B41FA5}">
                      <a16:colId xmlns:a16="http://schemas.microsoft.com/office/drawing/2014/main" val="3591399968"/>
                    </a:ext>
                  </a:extLst>
                </a:gridCol>
              </a:tblGrid>
              <a:tr h="344520">
                <a:tc>
                  <a:txBody>
                    <a:bodyPr/>
                    <a:lstStyle/>
                    <a:p>
                      <a:r>
                        <a:rPr lang="fr-FR" dirty="0" smtClean="0"/>
                        <a:t>Test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Bayes_Sparse_DNet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Bayesian_CNN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Sparse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DenseNet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0386"/>
                  </a:ext>
                </a:extLst>
              </a:tr>
              <a:tr h="344520">
                <a:tc>
                  <a:txBody>
                    <a:bodyPr/>
                    <a:lstStyle/>
                    <a:p>
                      <a:r>
                        <a:rPr lang="fr-FR" dirty="0" smtClean="0"/>
                        <a:t>MAE on center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1.01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1.01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0.23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621852"/>
                  </a:ext>
                </a:extLst>
              </a:tr>
              <a:tr h="344520">
                <a:tc>
                  <a:txBody>
                    <a:bodyPr/>
                    <a:lstStyle/>
                    <a:p>
                      <a:r>
                        <a:rPr lang="fr-FR" dirty="0" smtClean="0"/>
                        <a:t>MAE on </a:t>
                      </a:r>
                      <a:r>
                        <a:rPr lang="fr-FR" dirty="0" err="1" smtClean="0"/>
                        <a:t>width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0.26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0.26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0.07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897067"/>
                  </a:ext>
                </a:extLst>
              </a:tr>
              <a:tr h="344520">
                <a:tc>
                  <a:txBody>
                    <a:bodyPr/>
                    <a:lstStyle/>
                    <a:p>
                      <a:r>
                        <a:rPr lang="fr-FR" dirty="0" smtClean="0"/>
                        <a:t>MAE on amplitude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78569"/>
                  </a:ext>
                </a:extLst>
              </a:tr>
              <a:tr h="344520">
                <a:tc>
                  <a:txBody>
                    <a:bodyPr/>
                    <a:lstStyle/>
                    <a:p>
                      <a:r>
                        <a:rPr lang="fr-FR" dirty="0" smtClean="0"/>
                        <a:t>MAE on </a:t>
                      </a:r>
                      <a:r>
                        <a:rPr lang="fr-FR" dirty="0" err="1" smtClean="0"/>
                        <a:t>peak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number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1.26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0.15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25549"/>
                  </a:ext>
                </a:extLst>
              </a:tr>
              <a:tr h="602911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Avg</a:t>
                      </a:r>
                      <a:r>
                        <a:rPr lang="fr-FR" dirty="0" smtClean="0"/>
                        <a:t> fit time</a:t>
                      </a:r>
                      <a:r>
                        <a:rPr lang="fr-FR" baseline="0" dirty="0" smtClean="0"/>
                        <a:t> per </a:t>
                      </a:r>
                      <a:r>
                        <a:rPr lang="fr-FR" baseline="0" dirty="0" err="1" smtClean="0"/>
                        <a:t>spectra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Poppins"/>
                        </a:rPr>
                        <a:t>0.0193 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Poppins"/>
                        </a:rPr>
                        <a:t>0.00498 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Poppins"/>
                        </a:rPr>
                        <a:t>0.0109 s</a:t>
                      </a:r>
                      <a:endParaRPr lang="en-US" b="0" i="0" dirty="0" smtClean="0">
                        <a:solidFill>
                          <a:srgbClr val="000000"/>
                        </a:solidFill>
                        <a:effectLst/>
                        <a:latin typeface="Poppin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0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4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Tree</a:t>
            </a:r>
            <a:r>
              <a:rPr lang="fr-FR" dirty="0" smtClean="0"/>
              <a:t> </a:t>
            </a:r>
            <a:r>
              <a:rPr lang="fr-FR" dirty="0" err="1" smtClean="0"/>
              <a:t>Parzen</a:t>
            </a:r>
            <a:r>
              <a:rPr lang="fr-FR" dirty="0" smtClean="0"/>
              <a:t> </a:t>
            </a:r>
            <a:r>
              <a:rPr lang="fr-FR" dirty="0" err="1" smtClean="0"/>
              <a:t>Estimator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91518" y="1336021"/>
            <a:ext cx="13473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343B"/>
                </a:solidFill>
                <a:latin typeface="__fkGroteskNeue_598ab8"/>
              </a:rPr>
              <a:t>TPE is a sequential model-based optimization (SMBO) algorithm used for </a:t>
            </a:r>
            <a:r>
              <a:rPr lang="en-US" dirty="0" err="1" smtClean="0">
                <a:solidFill>
                  <a:srgbClr val="13343B"/>
                </a:solidFill>
                <a:latin typeface="__fkGroteskNeue_598ab8"/>
              </a:rPr>
              <a:t>Hyperparameter</a:t>
            </a:r>
            <a:r>
              <a:rPr lang="en-US" dirty="0" smtClean="0">
                <a:solidFill>
                  <a:srgbClr val="13343B"/>
                </a:solidFill>
                <a:latin typeface="__fkGroteskNeue_598ab8"/>
              </a:rPr>
              <a:t> </a:t>
            </a:r>
            <a:r>
              <a:rPr lang="en-US" dirty="0">
                <a:solidFill>
                  <a:srgbClr val="13343B"/>
                </a:solidFill>
                <a:latin typeface="__fkGroteskNeue_598ab8"/>
              </a:rPr>
              <a:t>optimization in machine learning.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91518" y="1851655"/>
            <a:ext cx="7559675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Network Architecture: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Kernel</a:t>
            </a:r>
            <a:r>
              <a:rPr lang="fr-FR" dirty="0"/>
              <a:t> sizes for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Strides</a:t>
            </a:r>
            <a:r>
              <a:rPr lang="fr-FR" dirty="0"/>
              <a:t> for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Activation </a:t>
            </a:r>
            <a:r>
              <a:rPr lang="fr-FR" dirty="0" err="1"/>
              <a:t>Functions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Type of activation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., </a:t>
            </a:r>
            <a:r>
              <a:rPr lang="fr-FR" dirty="0" err="1"/>
              <a:t>ReLU</a:t>
            </a:r>
            <a:r>
              <a:rPr lang="fr-FR" dirty="0"/>
              <a:t>, </a:t>
            </a:r>
            <a:r>
              <a:rPr lang="fr-FR" dirty="0" err="1"/>
              <a:t>LeakyReLU</a:t>
            </a:r>
            <a:r>
              <a:rPr lang="fr-FR" dirty="0"/>
              <a:t>, </a:t>
            </a:r>
            <a:r>
              <a:rPr lang="fr-FR" dirty="0" err="1"/>
              <a:t>softplus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Alpha value for </a:t>
            </a:r>
            <a:r>
              <a:rPr lang="fr-FR" dirty="0" err="1"/>
              <a:t>LeakyReLU</a:t>
            </a:r>
            <a:endParaRPr lang="fr-FR" dirty="0"/>
          </a:p>
          <a:p>
            <a:r>
              <a:rPr lang="fr-FR" dirty="0" err="1"/>
              <a:t>Regularization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Dropout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L1/L2 </a:t>
            </a:r>
            <a:r>
              <a:rPr lang="fr-FR" dirty="0" err="1"/>
              <a:t>regularization</a:t>
            </a:r>
            <a:r>
              <a:rPr lang="fr-FR" dirty="0"/>
              <a:t> </a:t>
            </a:r>
            <a:r>
              <a:rPr lang="fr-FR" dirty="0" err="1"/>
              <a:t>strengths</a:t>
            </a:r>
            <a:endParaRPr lang="fr-FR" dirty="0"/>
          </a:p>
          <a:p>
            <a:r>
              <a:rPr lang="fr-FR" dirty="0" err="1"/>
              <a:t>Optimization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 smtClean="0"/>
              <a:t>epochs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5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Total </a:t>
            </a:r>
            <a:r>
              <a:rPr lang="fr-FR" dirty="0" err="1" smtClean="0"/>
              <a:t>Loss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50470" y="2814368"/>
            <a:ext cx="4187156" cy="175432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Recursive Fit for all the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Result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dirty="0" err="1" smtClean="0"/>
              <a:t>Optimisation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Assumption: Effect of Noise results in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way fitting approach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8068" y="3115025"/>
            <a:ext cx="75596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Recursive Fit of Bayesian CNN vs Bayesian Sparse </a:t>
            </a:r>
            <a:r>
              <a:rPr lang="en-US" dirty="0" err="1" smtClean="0"/>
              <a:t>Densenet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985746" y="2503004"/>
            <a:ext cx="1531188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50470" y="2264614"/>
            <a:ext cx="1608133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Perspectives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198068" y="3128054"/>
            <a:ext cx="6869953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198068" y="4389713"/>
            <a:ext cx="7111042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the Model with a Noisy Database, as it had better fit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985746" y="3814037"/>
            <a:ext cx="2454518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Jean-Baptiste Inputs</a:t>
            </a:r>
            <a:endParaRPr lang="en-US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985747" y="4959704"/>
            <a:ext cx="1569660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Philip Inputs</a:t>
            </a:r>
            <a:endParaRPr lang="en-US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198068" y="5535380"/>
            <a:ext cx="7111042" cy="147732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Prepare a thorough explanation in Bayesian approach in accordance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Robust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8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56946" y="1705468"/>
            <a:ext cx="84166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TR-PES is a powerful technique for studying ultrafast electronic dynamics in perovskite solar cells, providing crucial insights into their electronic properties and chemical states.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vast amount of complex, multi-dimensional data generated by TR-PES presents a significant challenge for conventional analysis methods, necessitating more efficient techniques.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employ Convolutional Neural Networks (CNNs) to analyze TR-PES data, enabling rapid quantification of chemical states and electronic properties while potentially uncovering subtle patterns overlooked by traditional methods.</a:t>
            </a:r>
          </a:p>
        </p:txBody>
      </p:sp>
      <p:sp>
        <p:nvSpPr>
          <p:cNvPr id="7" name="Freeform 2"/>
          <p:cNvSpPr/>
          <p:nvPr/>
        </p:nvSpPr>
        <p:spPr>
          <a:xfrm>
            <a:off x="11936332" y="3864300"/>
            <a:ext cx="2826188" cy="2092200"/>
          </a:xfrm>
          <a:custGeom>
            <a:avLst/>
            <a:gdLst/>
            <a:ahLst/>
            <a:cxnLst/>
            <a:rect l="l" t="t" r="r" b="b"/>
            <a:pathLst>
              <a:path w="2826188" h="2163443">
                <a:moveTo>
                  <a:pt x="0" y="0"/>
                </a:moveTo>
                <a:lnTo>
                  <a:pt x="2826188" y="0"/>
                </a:lnTo>
                <a:lnTo>
                  <a:pt x="2826188" y="2163443"/>
                </a:lnTo>
                <a:lnTo>
                  <a:pt x="0" y="216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8679"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10034416" y="1290780"/>
            <a:ext cx="1593317" cy="2708639"/>
          </a:xfrm>
          <a:custGeom>
            <a:avLst/>
            <a:gdLst/>
            <a:ahLst/>
            <a:cxnLst/>
            <a:rect l="l" t="t" r="r" b="b"/>
            <a:pathLst>
              <a:path w="1593317" h="2708639">
                <a:moveTo>
                  <a:pt x="0" y="0"/>
                </a:moveTo>
                <a:lnTo>
                  <a:pt x="1593317" y="0"/>
                </a:lnTo>
                <a:lnTo>
                  <a:pt x="1593317" y="2708640"/>
                </a:lnTo>
                <a:lnTo>
                  <a:pt x="0" y="27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4"/>
          <p:cNvSpPr/>
          <p:nvPr/>
        </p:nvSpPr>
        <p:spPr>
          <a:xfrm>
            <a:off x="8386620" y="5808255"/>
            <a:ext cx="3555690" cy="1903289"/>
          </a:xfrm>
          <a:custGeom>
            <a:avLst/>
            <a:gdLst/>
            <a:ahLst/>
            <a:cxnLst/>
            <a:rect l="l" t="t" r="r" b="b"/>
            <a:pathLst>
              <a:path w="3555690" h="1903289">
                <a:moveTo>
                  <a:pt x="0" y="0"/>
                </a:moveTo>
                <a:lnTo>
                  <a:pt x="3555690" y="0"/>
                </a:lnTo>
                <a:lnTo>
                  <a:pt x="3555690" y="1903290"/>
                </a:lnTo>
                <a:lnTo>
                  <a:pt x="0" y="190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cxnSp>
        <p:nvCxnSpPr>
          <p:cNvPr id="20" name="Connecteur droit 19"/>
          <p:cNvCxnSpPr/>
          <p:nvPr/>
        </p:nvCxnSpPr>
        <p:spPr>
          <a:xfrm>
            <a:off x="11942310" y="2489200"/>
            <a:ext cx="1407116" cy="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13349426" y="2491779"/>
            <a:ext cx="0" cy="137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3563600" y="6121400"/>
            <a:ext cx="12700" cy="90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12042184" y="7023100"/>
            <a:ext cx="1534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97317" y="7982513"/>
            <a:ext cx="8822033" cy="3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6"/>
              </a:lnSpc>
              <a:spcBef>
                <a:spcPct val="0"/>
              </a:spcBef>
            </a:pP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P. Schulz et al. Chem. Rev. 2019.  S.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Béchu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Adv. Energy Mater. 2020. M.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Ralaiarisoa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Small Methods 2023. V.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Milotti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Small Methods 2023.</a:t>
            </a:r>
          </a:p>
        </p:txBody>
      </p:sp>
    </p:spTree>
    <p:extLst>
      <p:ext uri="{BB962C8B-B14F-4D97-AF65-F5344CB8AC3E}">
        <p14:creationId xmlns:p14="http://schemas.microsoft.com/office/powerpoint/2010/main" val="291057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1489950" y="147890"/>
            <a:ext cx="11692757" cy="521136"/>
          </a:xfrm>
        </p:spPr>
        <p:txBody>
          <a:bodyPr/>
          <a:lstStyle/>
          <a:p>
            <a:pPr algn="ctr"/>
            <a:r>
              <a:rPr lang="fr-FR" b="1" dirty="0" smtClean="0"/>
              <a:t>APPROACH</a:t>
            </a:r>
            <a:endParaRPr lang="fr-FR" b="1" dirty="0"/>
          </a:p>
        </p:txBody>
      </p:sp>
      <p:grpSp>
        <p:nvGrpSpPr>
          <p:cNvPr id="34" name="Groupe 33"/>
          <p:cNvGrpSpPr/>
          <p:nvPr/>
        </p:nvGrpSpPr>
        <p:grpSpPr>
          <a:xfrm>
            <a:off x="184860" y="1368201"/>
            <a:ext cx="14864228" cy="5107088"/>
            <a:chOff x="643188" y="1442147"/>
            <a:chExt cx="13919348" cy="3720048"/>
          </a:xfrm>
        </p:grpSpPr>
        <p:grpSp>
          <p:nvGrpSpPr>
            <p:cNvPr id="5" name="Group 3"/>
            <p:cNvGrpSpPr/>
            <p:nvPr/>
          </p:nvGrpSpPr>
          <p:grpSpPr>
            <a:xfrm>
              <a:off x="4622885" y="2214743"/>
              <a:ext cx="1068458" cy="436185"/>
              <a:chOff x="0" y="0"/>
              <a:chExt cx="2628208" cy="1072933"/>
            </a:xfrm>
          </p:grpSpPr>
          <p:sp>
            <p:nvSpPr>
              <p:cNvPr id="6" name="Freeform 4"/>
              <p:cNvSpPr/>
              <p:nvPr/>
            </p:nvSpPr>
            <p:spPr>
              <a:xfrm>
                <a:off x="0" y="0"/>
                <a:ext cx="2628265" cy="1072896"/>
              </a:xfrm>
              <a:custGeom>
                <a:avLst/>
                <a:gdLst/>
                <a:ahLst/>
                <a:cxnLst/>
                <a:rect l="l" t="t" r="r" b="b"/>
                <a:pathLst>
                  <a:path w="2628265" h="1072896">
                    <a:moveTo>
                      <a:pt x="0" y="0"/>
                    </a:moveTo>
                    <a:lnTo>
                      <a:pt x="2628265" y="0"/>
                    </a:lnTo>
                    <a:lnTo>
                      <a:pt x="2628265" y="1072896"/>
                    </a:lnTo>
                    <a:lnTo>
                      <a:pt x="0" y="107289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2" b="-3"/>
                </a:stretch>
              </a:blipFill>
            </p:spPr>
          </p:sp>
        </p:grpSp>
        <p:grpSp>
          <p:nvGrpSpPr>
            <p:cNvPr id="7" name="Group 5"/>
            <p:cNvGrpSpPr/>
            <p:nvPr/>
          </p:nvGrpSpPr>
          <p:grpSpPr>
            <a:xfrm>
              <a:off x="8011377" y="1665186"/>
              <a:ext cx="1068458" cy="436185"/>
              <a:chOff x="0" y="0"/>
              <a:chExt cx="2628208" cy="1072933"/>
            </a:xfrm>
          </p:grpSpPr>
          <p:sp>
            <p:nvSpPr>
              <p:cNvPr id="8" name="Freeform 6"/>
              <p:cNvSpPr/>
              <p:nvPr/>
            </p:nvSpPr>
            <p:spPr>
              <a:xfrm>
                <a:off x="0" y="0"/>
                <a:ext cx="2628265" cy="1072896"/>
              </a:xfrm>
              <a:custGeom>
                <a:avLst/>
                <a:gdLst/>
                <a:ahLst/>
                <a:cxnLst/>
                <a:rect l="l" t="t" r="r" b="b"/>
                <a:pathLst>
                  <a:path w="2628265" h="1072896">
                    <a:moveTo>
                      <a:pt x="0" y="0"/>
                    </a:moveTo>
                    <a:lnTo>
                      <a:pt x="2628265" y="0"/>
                    </a:lnTo>
                    <a:lnTo>
                      <a:pt x="2628265" y="1072896"/>
                    </a:lnTo>
                    <a:lnTo>
                      <a:pt x="0" y="107289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2" b="-3"/>
                </a:stretch>
              </a:blipFill>
            </p:spPr>
          </p:sp>
        </p:grpSp>
        <p:sp>
          <p:nvSpPr>
            <p:cNvPr id="9" name="Freeform 7"/>
            <p:cNvSpPr/>
            <p:nvPr/>
          </p:nvSpPr>
          <p:spPr>
            <a:xfrm>
              <a:off x="1092921" y="2416683"/>
              <a:ext cx="1121516" cy="1035131"/>
            </a:xfrm>
            <a:custGeom>
              <a:avLst/>
              <a:gdLst/>
              <a:ahLst/>
              <a:cxnLst/>
              <a:rect l="l" t="t" r="r" b="b"/>
              <a:pathLst>
                <a:path w="1121516" h="1035131">
                  <a:moveTo>
                    <a:pt x="0" y="0"/>
                  </a:moveTo>
                  <a:lnTo>
                    <a:pt x="1121517" y="0"/>
                  </a:lnTo>
                  <a:lnTo>
                    <a:pt x="1121517" y="1035132"/>
                  </a:lnTo>
                  <a:lnTo>
                    <a:pt x="0" y="103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TextBox 8"/>
            <p:cNvSpPr txBox="1"/>
            <p:nvPr/>
          </p:nvSpPr>
          <p:spPr>
            <a:xfrm>
              <a:off x="643188" y="3237094"/>
              <a:ext cx="899466" cy="12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"/>
                </a:lnSpc>
                <a:spcBef>
                  <a:spcPct val="0"/>
                </a:spcBef>
              </a:pPr>
              <a:r>
                <a:rPr lang="en-US" sz="659">
                  <a:solidFill>
                    <a:srgbClr val="CD7C7C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High Energy Sunlight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1455222" y="3373949"/>
              <a:ext cx="899466" cy="12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"/>
                </a:lnSpc>
                <a:spcBef>
                  <a:spcPct val="0"/>
                </a:spcBef>
              </a:pPr>
              <a:r>
                <a:rPr lang="en-US" sz="659">
                  <a:solidFill>
                    <a:srgbClr val="2A5BA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Low Energy Sunlight</a:t>
              </a: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867307" y="2599634"/>
              <a:ext cx="899466" cy="12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"/>
                </a:lnSpc>
                <a:spcBef>
                  <a:spcPct val="0"/>
                </a:spcBef>
              </a:pPr>
              <a:r>
                <a:rPr lang="en-US" sz="659">
                  <a:solidFill>
                    <a:srgbClr val="CD7C7C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CELL 1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867307" y="2807092"/>
              <a:ext cx="899466" cy="12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"/>
                </a:lnSpc>
                <a:spcBef>
                  <a:spcPct val="0"/>
                </a:spcBef>
              </a:pPr>
              <a:r>
                <a:rPr lang="en-US" sz="659">
                  <a:solidFill>
                    <a:srgbClr val="2A5BA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CELL 2</a:t>
              </a:r>
            </a:p>
          </p:txBody>
        </p:sp>
        <p:sp>
          <p:nvSpPr>
            <p:cNvPr id="14" name="AutoShape 12"/>
            <p:cNvSpPr/>
            <p:nvPr/>
          </p:nvSpPr>
          <p:spPr>
            <a:xfrm flipV="1">
              <a:off x="2354688" y="2965839"/>
              <a:ext cx="607512" cy="6754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5" name="Freeform 13"/>
            <p:cNvSpPr/>
            <p:nvPr/>
          </p:nvSpPr>
          <p:spPr>
            <a:xfrm>
              <a:off x="10179488" y="2086097"/>
              <a:ext cx="1473205" cy="1772993"/>
            </a:xfrm>
            <a:custGeom>
              <a:avLst/>
              <a:gdLst/>
              <a:ahLst/>
              <a:cxnLst/>
              <a:rect l="l" t="t" r="r" b="b"/>
              <a:pathLst>
                <a:path w="1473205" h="1772993">
                  <a:moveTo>
                    <a:pt x="0" y="0"/>
                  </a:moveTo>
                  <a:lnTo>
                    <a:pt x="1473205" y="0"/>
                  </a:lnTo>
                  <a:lnTo>
                    <a:pt x="1473205" y="1772993"/>
                  </a:lnTo>
                  <a:lnTo>
                    <a:pt x="0" y="1772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171" t="-9004" r="-13381" b="-4078"/>
              </a:stretch>
            </a:blipFill>
          </p:spPr>
        </p:sp>
        <p:sp>
          <p:nvSpPr>
            <p:cNvPr id="16" name="Freeform 14"/>
            <p:cNvSpPr/>
            <p:nvPr/>
          </p:nvSpPr>
          <p:spPr>
            <a:xfrm>
              <a:off x="12124017" y="2314478"/>
              <a:ext cx="2083755" cy="1383277"/>
            </a:xfrm>
            <a:custGeom>
              <a:avLst/>
              <a:gdLst/>
              <a:ahLst/>
              <a:cxnLst/>
              <a:rect l="l" t="t" r="r" b="b"/>
              <a:pathLst>
                <a:path w="1918057" h="1316229">
                  <a:moveTo>
                    <a:pt x="0" y="0"/>
                  </a:moveTo>
                  <a:lnTo>
                    <a:pt x="1918057" y="0"/>
                  </a:lnTo>
                  <a:lnTo>
                    <a:pt x="1918057" y="1316229"/>
                  </a:lnTo>
                  <a:lnTo>
                    <a:pt x="0" y="131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7" name="Freeform 15"/>
            <p:cNvSpPr/>
            <p:nvPr/>
          </p:nvSpPr>
          <p:spPr>
            <a:xfrm>
              <a:off x="2962199" y="2352507"/>
              <a:ext cx="1787276" cy="1226665"/>
            </a:xfrm>
            <a:custGeom>
              <a:avLst/>
              <a:gdLst/>
              <a:ahLst/>
              <a:cxnLst/>
              <a:rect l="l" t="t" r="r" b="b"/>
              <a:pathLst>
                <a:path w="1787276" h="1226665">
                  <a:moveTo>
                    <a:pt x="0" y="0"/>
                  </a:moveTo>
                  <a:lnTo>
                    <a:pt x="1787276" y="0"/>
                  </a:lnTo>
                  <a:lnTo>
                    <a:pt x="1787276" y="1226665"/>
                  </a:lnTo>
                  <a:lnTo>
                    <a:pt x="0" y="1226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693" r="-107114" b="-13623"/>
              </a:stretch>
            </a:blipFill>
          </p:spPr>
        </p:sp>
        <p:sp>
          <p:nvSpPr>
            <p:cNvPr id="18" name="Freeform 16"/>
            <p:cNvSpPr/>
            <p:nvPr/>
          </p:nvSpPr>
          <p:spPr>
            <a:xfrm>
              <a:off x="5298930" y="2214743"/>
              <a:ext cx="2050944" cy="1482743"/>
            </a:xfrm>
            <a:custGeom>
              <a:avLst/>
              <a:gdLst/>
              <a:ahLst/>
              <a:cxnLst/>
              <a:rect l="l" t="t" r="r" b="b"/>
              <a:pathLst>
                <a:path w="2128426" h="1463293">
                  <a:moveTo>
                    <a:pt x="0" y="0"/>
                  </a:moveTo>
                  <a:lnTo>
                    <a:pt x="2128427" y="0"/>
                  </a:lnTo>
                  <a:lnTo>
                    <a:pt x="2128427" y="1463293"/>
                  </a:lnTo>
                  <a:lnTo>
                    <a:pt x="0" y="1463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AutoShape 17"/>
            <p:cNvSpPr/>
            <p:nvPr/>
          </p:nvSpPr>
          <p:spPr>
            <a:xfrm>
              <a:off x="4749475" y="2965839"/>
              <a:ext cx="549455" cy="0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0" name="Freeform 18"/>
            <p:cNvSpPr/>
            <p:nvPr/>
          </p:nvSpPr>
          <p:spPr>
            <a:xfrm>
              <a:off x="7976162" y="2247432"/>
              <a:ext cx="1903580" cy="1450324"/>
            </a:xfrm>
            <a:custGeom>
              <a:avLst/>
              <a:gdLst/>
              <a:ahLst/>
              <a:cxnLst/>
              <a:rect l="l" t="t" r="r" b="b"/>
              <a:pathLst>
                <a:path w="1524473" h="1450324">
                  <a:moveTo>
                    <a:pt x="0" y="0"/>
                  </a:moveTo>
                  <a:lnTo>
                    <a:pt x="1524473" y="0"/>
                  </a:lnTo>
                  <a:lnTo>
                    <a:pt x="1524473" y="1450323"/>
                  </a:lnTo>
                  <a:lnTo>
                    <a:pt x="0" y="1450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447" t="-8210" r="-7091" b="-9031"/>
              </a:stretch>
            </a:blipFill>
          </p:spPr>
        </p:sp>
        <p:sp>
          <p:nvSpPr>
            <p:cNvPr id="21" name="AutoShape 19"/>
            <p:cNvSpPr/>
            <p:nvPr/>
          </p:nvSpPr>
          <p:spPr>
            <a:xfrm>
              <a:off x="7427357" y="2965839"/>
              <a:ext cx="471322" cy="6754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lgDash"/>
              <a:headEnd type="none" w="sm" len="sm"/>
              <a:tailEnd type="triangle" w="lg" len="med"/>
            </a:ln>
          </p:spPr>
        </p:sp>
        <p:sp>
          <p:nvSpPr>
            <p:cNvPr id="22" name="AutoShape 20"/>
            <p:cNvSpPr/>
            <p:nvPr/>
          </p:nvSpPr>
          <p:spPr>
            <a:xfrm>
              <a:off x="9879743" y="2972593"/>
              <a:ext cx="471323" cy="0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3" name="AutoShape 21"/>
            <p:cNvSpPr/>
            <p:nvPr/>
          </p:nvSpPr>
          <p:spPr>
            <a:xfrm flipV="1">
              <a:off x="11652693" y="2972593"/>
              <a:ext cx="471324" cy="0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4" name="TextBox 22"/>
            <p:cNvSpPr txBox="1"/>
            <p:nvPr/>
          </p:nvSpPr>
          <p:spPr>
            <a:xfrm>
              <a:off x="1069520" y="1442147"/>
              <a:ext cx="1144916" cy="532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70"/>
                </a:lnSpc>
                <a:spcBef>
                  <a:spcPct val="0"/>
                </a:spcBef>
              </a:pPr>
              <a:endParaRPr dirty="0"/>
            </a:p>
            <a:p>
              <a:pPr algn="ctr">
                <a:lnSpc>
                  <a:spcPts val="187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ea typeface="Arimo"/>
                  <a:cs typeface="Arimo"/>
                  <a:sym typeface="Arimo"/>
                </a:rPr>
                <a:t> Tandem</a:t>
              </a:r>
            </a:p>
            <a:p>
              <a:pPr algn="ctr">
                <a:lnSpc>
                  <a:spcPts val="187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ea typeface="Arimo"/>
                  <a:cs typeface="Arimo"/>
                  <a:sym typeface="Arimo"/>
                </a:rPr>
                <a:t> Solar Cells</a:t>
              </a:r>
            </a:p>
          </p:txBody>
        </p:sp>
        <p:sp>
          <p:nvSpPr>
            <p:cNvPr id="25" name="TextBox 23"/>
            <p:cNvSpPr txBox="1"/>
            <p:nvPr/>
          </p:nvSpPr>
          <p:spPr>
            <a:xfrm>
              <a:off x="9879743" y="1669461"/>
              <a:ext cx="2122743" cy="354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AI Guided Mechanisms</a:t>
              </a:r>
            </a:p>
          </p:txBody>
        </p:sp>
        <p:sp>
          <p:nvSpPr>
            <p:cNvPr id="26" name="TextBox 24"/>
            <p:cNvSpPr txBox="1"/>
            <p:nvPr/>
          </p:nvSpPr>
          <p:spPr>
            <a:xfrm>
              <a:off x="8072432" y="1685401"/>
              <a:ext cx="1652155" cy="354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High Throughput Data Treatment</a:t>
              </a:r>
            </a:p>
          </p:txBody>
        </p:sp>
        <p:sp>
          <p:nvSpPr>
            <p:cNvPr id="27" name="TextBox 25"/>
            <p:cNvSpPr txBox="1"/>
            <p:nvPr/>
          </p:nvSpPr>
          <p:spPr>
            <a:xfrm>
              <a:off x="5451820" y="1580721"/>
              <a:ext cx="1975537" cy="532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</a:pPr>
              <a:r>
                <a:rPr lang="en-US" dirty="0" smtClean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Time-resolved Photoelectron </a:t>
              </a:r>
              <a:endParaRPr lang="en-US" dirty="0">
                <a:solidFill>
                  <a:srgbClr val="000000"/>
                </a:solidFill>
                <a:latin typeface="+mj-lt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194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Spectroscopy</a:t>
              </a: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3135934" y="1571220"/>
              <a:ext cx="1439804" cy="53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Thin Film Absorber Layer</a:t>
              </a: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12157643" y="1770679"/>
              <a:ext cx="2050128" cy="177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Analyzed Waveform</a:t>
              </a:r>
            </a:p>
          </p:txBody>
        </p:sp>
        <p:sp>
          <p:nvSpPr>
            <p:cNvPr id="30" name="Freeform 28"/>
            <p:cNvSpPr/>
            <p:nvPr/>
          </p:nvSpPr>
          <p:spPr>
            <a:xfrm>
              <a:off x="1340675" y="3555303"/>
              <a:ext cx="385712" cy="379445"/>
            </a:xfrm>
            <a:custGeom>
              <a:avLst/>
              <a:gdLst/>
              <a:ahLst/>
              <a:cxnLst/>
              <a:rect l="l" t="t" r="r" b="b"/>
              <a:pathLst>
                <a:path w="385712" h="379445">
                  <a:moveTo>
                    <a:pt x="0" y="0"/>
                  </a:moveTo>
                  <a:lnTo>
                    <a:pt x="385712" y="0"/>
                  </a:lnTo>
                  <a:lnTo>
                    <a:pt x="385712" y="379445"/>
                  </a:lnTo>
                  <a:lnTo>
                    <a:pt x="0" y="379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29"/>
            <p:cNvSpPr txBox="1"/>
            <p:nvPr/>
          </p:nvSpPr>
          <p:spPr>
            <a:xfrm>
              <a:off x="4953073" y="3697486"/>
              <a:ext cx="2474283" cy="2802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6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Assess Chemical and Optoelectronic properties at the surface</a:t>
              </a: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11802876" y="4489633"/>
              <a:ext cx="2759660" cy="6725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93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rimo Bold"/>
                  <a:cs typeface="Arimo Bold"/>
                  <a:sym typeface="Arimo Bold"/>
                </a:rPr>
                <a:t>Desired</a:t>
              </a:r>
              <a:r>
                <a:rPr lang="en-US" dirty="0" smtClean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:</a:t>
              </a:r>
            </a:p>
            <a:p>
              <a:pPr algn="ctr">
                <a:lnSpc>
                  <a:spcPts val="1793"/>
                </a:lnSpc>
                <a:spcBef>
                  <a:spcPct val="0"/>
                </a:spcBef>
              </a:pPr>
              <a:r>
                <a:rPr lang="en-US" dirty="0" smtClean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 Efficient </a:t>
              </a:r>
              <a:r>
                <a:rPr lang="en-US" dirty="0">
                  <a:solidFill>
                    <a:srgbClr val="000000"/>
                  </a:solidFill>
                  <a:latin typeface="+mj-lt"/>
                  <a:ea typeface="Arimo"/>
                  <a:cs typeface="Arimo"/>
                  <a:sym typeface="Arimo"/>
                </a:rPr>
                <a:t>and Reliable Spectrum Decompositions and Fits</a:t>
              </a:r>
            </a:p>
          </p:txBody>
        </p:sp>
        <p:sp>
          <p:nvSpPr>
            <p:cNvPr id="33" name="TextBox 31"/>
            <p:cNvSpPr txBox="1"/>
            <p:nvPr/>
          </p:nvSpPr>
          <p:spPr>
            <a:xfrm>
              <a:off x="3016762" y="3616884"/>
              <a:ext cx="1606123" cy="270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6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Hybrid Organic Inorganic Lead Halide Perovskite</a:t>
              </a:r>
            </a:p>
          </p:txBody>
        </p:sp>
      </p:grpSp>
      <p:sp>
        <p:nvSpPr>
          <p:cNvPr id="35" name="AutoShape 21"/>
          <p:cNvSpPr/>
          <p:nvPr/>
        </p:nvSpPr>
        <p:spPr>
          <a:xfrm>
            <a:off x="13557638" y="4712610"/>
            <a:ext cx="0" cy="73477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Rectangle 35"/>
          <p:cNvSpPr/>
          <p:nvPr/>
        </p:nvSpPr>
        <p:spPr>
          <a:xfrm>
            <a:off x="6108432" y="8027910"/>
            <a:ext cx="9186798" cy="3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6"/>
              </a:lnSpc>
              <a:spcBef>
                <a:spcPct val="0"/>
              </a:spcBef>
            </a:pP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P. Schulz et al. Chem. Rev. 2019.  S.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Béchu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Adv. Energy Mater. 2020. M.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Ralaiarisoa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Small Methods 2023. V. </a:t>
            </a:r>
            <a:r>
              <a:rPr lang="en-US" sz="9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Milotti</a:t>
            </a:r>
            <a:r>
              <a:rPr lang="en-US" sz="9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et al. Small Methods 2023.</a:t>
            </a:r>
          </a:p>
        </p:txBody>
      </p:sp>
    </p:spTree>
    <p:extLst>
      <p:ext uri="{BB962C8B-B14F-4D97-AF65-F5344CB8AC3E}">
        <p14:creationId xmlns:p14="http://schemas.microsoft.com/office/powerpoint/2010/main" val="34866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AI Fitting Necessity</a:t>
            </a:r>
            <a:endParaRPr lang="en-US" b="1" dirty="0"/>
          </a:p>
        </p:txBody>
      </p:sp>
      <p:sp>
        <p:nvSpPr>
          <p:cNvPr id="67" name="Rectangle 66"/>
          <p:cNvSpPr/>
          <p:nvPr/>
        </p:nvSpPr>
        <p:spPr>
          <a:xfrm>
            <a:off x="5232400" y="8029013"/>
            <a:ext cx="941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/>
              <a:t>Jacobsson</a:t>
            </a:r>
            <a:r>
              <a:rPr lang="en-US" sz="900" dirty="0"/>
              <a:t>, T. J., Correa-</a:t>
            </a:r>
            <a:r>
              <a:rPr lang="en-US" sz="900" dirty="0" err="1"/>
              <a:t>Baena</a:t>
            </a:r>
            <a:r>
              <a:rPr lang="en-US" sz="900" dirty="0"/>
              <a:t>, J. P., </a:t>
            </a:r>
            <a:r>
              <a:rPr lang="en-US" sz="900" dirty="0" err="1"/>
              <a:t>Halvani</a:t>
            </a:r>
            <a:r>
              <a:rPr lang="en-US" sz="900" dirty="0"/>
              <a:t> </a:t>
            </a:r>
            <a:r>
              <a:rPr lang="en-US" sz="900" dirty="0" err="1"/>
              <a:t>Anaraki</a:t>
            </a:r>
            <a:r>
              <a:rPr lang="en-US" sz="900" dirty="0"/>
              <a:t>, E., Philippe, B., </a:t>
            </a:r>
            <a:r>
              <a:rPr lang="en-US" sz="900" dirty="0" err="1"/>
              <a:t>Stranks</a:t>
            </a:r>
            <a:r>
              <a:rPr lang="en-US" sz="900" dirty="0"/>
              <a:t>, S. D., </a:t>
            </a:r>
            <a:r>
              <a:rPr lang="en-US" sz="900" dirty="0" err="1"/>
              <a:t>Bouduban</a:t>
            </a:r>
            <a:r>
              <a:rPr lang="en-US" sz="900" dirty="0"/>
              <a:t>, M. E. F., Tress, W., Schenk, K., </a:t>
            </a:r>
            <a:r>
              <a:rPr lang="en-US" sz="900" dirty="0" err="1"/>
              <a:t>Teuscher</a:t>
            </a:r>
            <a:r>
              <a:rPr lang="en-US" sz="900" dirty="0"/>
              <a:t>, J., Moser, J. E., </a:t>
            </a:r>
            <a:r>
              <a:rPr lang="en-US" sz="900" dirty="0" err="1"/>
              <a:t>Rensmo</a:t>
            </a:r>
            <a:r>
              <a:rPr lang="en-US" sz="900" dirty="0"/>
              <a:t>, H., &amp; </a:t>
            </a:r>
            <a:r>
              <a:rPr lang="en-US" sz="900" dirty="0" err="1"/>
              <a:t>Hagfeldt</a:t>
            </a:r>
            <a:r>
              <a:rPr lang="en-US" sz="900" dirty="0"/>
              <a:t>, A. (2016). Unreacted PbI2 as a Double-Edged Sword for Enhancing the Performance of Perovskite Solar Cells. Journal of the American Chemical Society, 138(32), 10331–10343</a:t>
            </a:r>
            <a:r>
              <a:rPr lang="en-US" sz="900" dirty="0" smtClean="0"/>
              <a:t>.</a:t>
            </a:r>
            <a:endParaRPr lang="en-US" sz="9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"/>
          <a:stretch/>
        </p:blipFill>
        <p:spPr>
          <a:xfrm>
            <a:off x="7279521" y="3427215"/>
            <a:ext cx="3147965" cy="2913497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7715957" y="4947332"/>
            <a:ext cx="260685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62" y="1711613"/>
            <a:ext cx="2880000" cy="2880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61" y="4861175"/>
            <a:ext cx="2880000" cy="2880000"/>
          </a:xfrm>
          <a:prstGeom prst="rect">
            <a:avLst/>
          </a:prstGeom>
        </p:spPr>
      </p:pic>
      <p:cxnSp>
        <p:nvCxnSpPr>
          <p:cNvPr id="29" name="Connecteur droit avec flèche 28"/>
          <p:cNvCxnSpPr/>
          <p:nvPr/>
        </p:nvCxnSpPr>
        <p:spPr>
          <a:xfrm>
            <a:off x="10443122" y="3436429"/>
            <a:ext cx="0" cy="259313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0427486" y="4475238"/>
            <a:ext cx="136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1000</a:t>
            </a:r>
            <a:r>
              <a:rPr lang="en-US" sz="1600" dirty="0" smtClean="0"/>
              <a:t> spectra to analyze</a:t>
            </a:r>
            <a:endParaRPr lang="en-US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8885734" y="1065143"/>
            <a:ext cx="4404041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TR-XPS measurements: high throughput analysis methods are necessary </a:t>
            </a:r>
            <a:endParaRPr lang="en-US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7715956" y="3953978"/>
            <a:ext cx="260685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0046509" y="5058256"/>
            <a:ext cx="1565273" cy="869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10024309" y="3436429"/>
            <a:ext cx="1587473" cy="4277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/>
          <p:cNvGrpSpPr/>
          <p:nvPr/>
        </p:nvGrpSpPr>
        <p:grpSpPr>
          <a:xfrm>
            <a:off x="126176" y="1138543"/>
            <a:ext cx="7185575" cy="5919856"/>
            <a:chOff x="62255" y="1124164"/>
            <a:chExt cx="7185575" cy="5919856"/>
          </a:xfrm>
        </p:grpSpPr>
        <p:sp>
          <p:nvSpPr>
            <p:cNvPr id="4" name="Rectangle 3"/>
            <p:cNvSpPr/>
            <p:nvPr/>
          </p:nvSpPr>
          <p:spPr>
            <a:xfrm>
              <a:off x="62256" y="1124164"/>
              <a:ext cx="7185574" cy="59198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4" name="Groupe 53"/>
            <p:cNvGrpSpPr/>
            <p:nvPr/>
          </p:nvGrpSpPr>
          <p:grpSpPr>
            <a:xfrm>
              <a:off x="1530604" y="3051658"/>
              <a:ext cx="5263467" cy="3775193"/>
              <a:chOff x="2588968" y="2589185"/>
              <a:chExt cx="5794873" cy="4054381"/>
            </a:xfrm>
          </p:grpSpPr>
          <p:grpSp>
            <p:nvGrpSpPr>
              <p:cNvPr id="8" name="Groupe 7"/>
              <p:cNvGrpSpPr/>
              <p:nvPr/>
            </p:nvGrpSpPr>
            <p:grpSpPr>
              <a:xfrm>
                <a:off x="2588968" y="2589185"/>
                <a:ext cx="5794873" cy="4054381"/>
                <a:chOff x="4428781" y="1817609"/>
                <a:chExt cx="7822723" cy="5038725"/>
              </a:xfrm>
            </p:grpSpPr>
            <p:pic>
              <p:nvPicPr>
                <p:cNvPr id="6" name="Image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56"/>
                <a:stretch/>
              </p:blipFill>
              <p:spPr>
                <a:xfrm>
                  <a:off x="4428781" y="1817609"/>
                  <a:ext cx="7822723" cy="5038725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4428781" y="1817609"/>
                  <a:ext cx="99152" cy="32940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7" name="Connecteur droit 26"/>
              <p:cNvCxnSpPr/>
              <p:nvPr/>
            </p:nvCxnSpPr>
            <p:spPr>
              <a:xfrm>
                <a:off x="3914663" y="4374093"/>
                <a:ext cx="0" cy="190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4366355" y="4352059"/>
                <a:ext cx="0" cy="190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>
                <a:off x="3914663" y="5239718"/>
                <a:ext cx="45169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V="1">
              <a:off x="1530604" y="5022999"/>
              <a:ext cx="1432775" cy="15061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>
              <a:off x="1432751" y="5601964"/>
              <a:ext cx="1063210" cy="4255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62255" y="4613558"/>
              <a:ext cx="15757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Two different </a:t>
              </a:r>
              <a:r>
                <a:rPr lang="en-US" sz="1600" b="1" dirty="0" smtClean="0"/>
                <a:t>chemical environments </a:t>
              </a:r>
              <a:r>
                <a:rPr lang="en-US" sz="1600" dirty="0" smtClean="0"/>
                <a:t>for nitrogen atoms</a:t>
              </a:r>
              <a:endParaRPr lang="en-US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462317" y="2119520"/>
              <a:ext cx="18907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Two different </a:t>
              </a:r>
              <a:r>
                <a:rPr lang="en-US" sz="1600" b="1" dirty="0" smtClean="0"/>
                <a:t>contributions</a:t>
              </a:r>
              <a:r>
                <a:rPr lang="en-US" sz="1600" dirty="0" smtClean="0"/>
                <a:t> in mixed composition</a:t>
              </a:r>
              <a:endParaRPr lang="en-US" sz="1600" dirty="0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>
              <a:off x="2240158" y="2966850"/>
              <a:ext cx="677279" cy="5798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2"/>
            </p:cNvCxnSpPr>
            <p:nvPr/>
          </p:nvCxnSpPr>
          <p:spPr>
            <a:xfrm>
              <a:off x="1407683" y="2950517"/>
              <a:ext cx="1241667" cy="12579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1790403" y="1217544"/>
              <a:ext cx="4588804" cy="646331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Fitting procedure must allow to distinguish peak contributions in XPS spectra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74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5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49426" y="161807"/>
            <a:ext cx="13860748" cy="521136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terative </a:t>
            </a:r>
            <a:r>
              <a:rPr lang="en-US" dirty="0"/>
              <a:t>I</a:t>
            </a:r>
            <a:r>
              <a:rPr lang="en-US" dirty="0" smtClean="0"/>
              <a:t>dentification </a:t>
            </a:r>
            <a:r>
              <a:rPr lang="en-US" dirty="0"/>
              <a:t>of </a:t>
            </a:r>
            <a:r>
              <a:rPr lang="en-US" dirty="0" smtClean="0"/>
              <a:t>Major </a:t>
            </a:r>
            <a:r>
              <a:rPr lang="en-US" dirty="0"/>
              <a:t>P</a:t>
            </a:r>
            <a:r>
              <a:rPr lang="en-US" dirty="0" smtClean="0"/>
              <a:t>eak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71" y="1901782"/>
            <a:ext cx="6008630" cy="18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395849" y="1205092"/>
            <a:ext cx="5497673" cy="64633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Convolution neural networks: </a:t>
            </a:r>
            <a:r>
              <a:rPr lang="en-US" b="1" dirty="0" smtClean="0"/>
              <a:t>serial connection</a:t>
            </a:r>
            <a:r>
              <a:rPr lang="en-US" dirty="0" smtClean="0"/>
              <a:t> of </a:t>
            </a:r>
            <a:r>
              <a:rPr lang="en-US" b="1" dirty="0" smtClean="0"/>
              <a:t>convolution</a:t>
            </a:r>
            <a:r>
              <a:rPr lang="en-US" dirty="0" smtClean="0"/>
              <a:t> products and </a:t>
            </a:r>
            <a:r>
              <a:rPr lang="en-US" b="1" dirty="0" smtClean="0"/>
              <a:t>filters</a:t>
            </a:r>
          </a:p>
        </p:txBody>
      </p:sp>
      <p:sp>
        <p:nvSpPr>
          <p:cNvPr id="12" name="AutoShape 6" descr="convolutional lay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3"/>
          <a:srcRect l="1066" t="935" r="685" b="2822"/>
          <a:stretch/>
        </p:blipFill>
        <p:spPr>
          <a:xfrm>
            <a:off x="9343151" y="2149667"/>
            <a:ext cx="4621935" cy="460145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102992" y="6974177"/>
            <a:ext cx="5206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Park, S. H., Park, H., Lee, H., &amp; Kim, H. S. (2021). Iterative peak-fitting of frequency-domain data via deep convolution neural networks. Journal of the Korean Physical Society, 79(12), 1199–1208</a:t>
            </a:r>
            <a:r>
              <a:rPr lang="en-US" sz="900" dirty="0" smtClean="0"/>
              <a:t>.</a:t>
            </a:r>
            <a:endParaRPr 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8709648" y="1205093"/>
                <a:ext cx="5670167" cy="646331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dirty="0" smtClean="0"/>
                  <a:t>Principle of the procedure: iterative identification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 smtClean="0"/>
                  <a:t> for each peak contribution.</a:t>
                </a:r>
                <a:endParaRPr lang="en-US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648" y="1205093"/>
                <a:ext cx="5670167" cy="646331"/>
              </a:xfrm>
              <a:prstGeom prst="rect">
                <a:avLst/>
              </a:prstGeom>
              <a:blipFill>
                <a:blip r:embed="rId4"/>
                <a:stretch>
                  <a:fillRect l="-858" t="-4630" r="-107" b="-12963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10911" r="9014" b="3064"/>
          <a:stretch/>
        </p:blipFill>
        <p:spPr>
          <a:xfrm>
            <a:off x="135614" y="3904536"/>
            <a:ext cx="3190084" cy="16200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0577" r="9060" b="3399"/>
          <a:stretch/>
        </p:blipFill>
        <p:spPr>
          <a:xfrm>
            <a:off x="5019773" y="3904535"/>
            <a:ext cx="3171933" cy="16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1730656" y="5649762"/>
                <a:ext cx="5541554" cy="208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Outputs of the CNN: parameters of the peak with largest area: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  <m: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lvl="0"/>
                <a:endParaRPr lang="en-US" sz="1400" dirty="0" smtClean="0"/>
              </a:p>
              <a:p>
                <a:pPr lvl="0"/>
                <a:r>
                  <a:rPr lang="en-US" sz="1400" dirty="0" smtClean="0"/>
                  <a:t>Fitting parameters: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dirty="0" smtClean="0"/>
                  <a:t>: peak position</a:t>
                </a:r>
                <a:endParaRPr lang="en-US" sz="1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 smtClean="0"/>
                  <a:t>: peak width</a:t>
                </a:r>
                <a:endParaRPr lang="en-US" sz="1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1400" dirty="0" smtClean="0"/>
                  <a:t>: peak amplitude</a:t>
                </a:r>
                <a:endParaRPr lang="en-US" sz="1400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56" y="5649762"/>
                <a:ext cx="5541554" cy="2088777"/>
              </a:xfrm>
              <a:prstGeom prst="rect">
                <a:avLst/>
              </a:prstGeom>
              <a:blipFill>
                <a:blip r:embed="rId7"/>
                <a:stretch>
                  <a:fillRect l="-330" t="-585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7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Convolutional </a:t>
            </a:r>
            <a:r>
              <a:rPr lang="en-US" b="1" dirty="0" smtClean="0"/>
              <a:t>Neural Networks </a:t>
            </a:r>
            <a:r>
              <a:rPr lang="en-US" b="1" dirty="0"/>
              <a:t>for </a:t>
            </a:r>
            <a:r>
              <a:rPr lang="en-US" b="1" dirty="0" smtClean="0"/>
              <a:t>Peak Identification</a:t>
            </a:r>
            <a:endParaRPr lang="en-US" b="1" dirty="0"/>
          </a:p>
        </p:txBody>
      </p:sp>
      <p:sp>
        <p:nvSpPr>
          <p:cNvPr id="4" name="Espace réservé du numéro de diapositive 1"/>
          <p:cNvSpPr txBox="1">
            <a:spLocks/>
          </p:cNvSpPr>
          <p:nvPr/>
        </p:nvSpPr>
        <p:spPr>
          <a:xfrm>
            <a:off x="13855700" y="7646010"/>
            <a:ext cx="906820" cy="45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i="0" kern="1200">
                <a:solidFill>
                  <a:srgbClr val="0062A7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81C85A-5637-A748-87DF-212A165ADA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1151448" y="556090"/>
            <a:ext cx="11692757" cy="52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None/>
              <a:defRPr sz="3000" b="0" i="0" kern="1200" spc="50" baseline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5009" b="35974"/>
          <a:stretch/>
        </p:blipFill>
        <p:spPr>
          <a:xfrm>
            <a:off x="3865649" y="1006602"/>
            <a:ext cx="1657361" cy="63837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5"/>
          <a:stretch/>
        </p:blipFill>
        <p:spPr>
          <a:xfrm>
            <a:off x="6483606" y="1639162"/>
            <a:ext cx="5040000" cy="35699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27182" y="1117647"/>
            <a:ext cx="265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Input: 1D vector containing one XPS spectrum</a:t>
            </a:r>
            <a:endParaRPr lang="en-US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7489581" y="6004311"/>
            <a:ext cx="3108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Outputs: four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width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 peak </a:t>
            </a:r>
            <a:r>
              <a:rPr lang="en-US" sz="1600" dirty="0" smtClean="0"/>
              <a:t>amplitude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Total number of peaks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003059" y="1695891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3059" y="2430589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03059" y="3143253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03059" y="3870527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3059" y="4597249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03059" y="5323971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03059" y="6046384"/>
            <a:ext cx="1523758" cy="6118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03059" y="6778520"/>
            <a:ext cx="1523758" cy="61183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38696" y="2450980"/>
            <a:ext cx="1284133" cy="6118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eur droit avec flèche 18"/>
          <p:cNvCxnSpPr>
            <a:stCxn id="8" idx="3"/>
          </p:cNvCxnSpPr>
          <p:nvPr/>
        </p:nvCxnSpPr>
        <p:spPr>
          <a:xfrm flipV="1">
            <a:off x="3481925" y="1366078"/>
            <a:ext cx="613658" cy="43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7489581" y="5392233"/>
            <a:ext cx="651684" cy="528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8293133" y="5332785"/>
            <a:ext cx="272380" cy="531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9132145" y="5348957"/>
            <a:ext cx="422538" cy="515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9614245" y="5348957"/>
            <a:ext cx="949922" cy="572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281159" y="4759339"/>
            <a:ext cx="1766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Convolution layer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2955" y="5460611"/>
            <a:ext cx="1414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Filtering </a:t>
            </a:r>
            <a:r>
              <a:rPr lang="en-US" sz="1600" dirty="0" smtClean="0"/>
              <a:t>layer</a:t>
            </a:r>
            <a:endParaRPr lang="en-US" sz="1600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10911" r="9014" b="3064"/>
          <a:stretch/>
        </p:blipFill>
        <p:spPr>
          <a:xfrm>
            <a:off x="0" y="1702422"/>
            <a:ext cx="3960000" cy="2010981"/>
          </a:xfrm>
          <a:prstGeom prst="rect">
            <a:avLst/>
          </a:prstGeom>
        </p:spPr>
      </p:pic>
      <p:cxnSp>
        <p:nvCxnSpPr>
          <p:cNvPr id="27" name="Connecteur en angle 26"/>
          <p:cNvCxnSpPr>
            <a:stCxn id="17" idx="2"/>
            <a:endCxn id="7" idx="0"/>
          </p:cNvCxnSpPr>
          <p:nvPr/>
        </p:nvCxnSpPr>
        <p:spPr>
          <a:xfrm rot="5400000" flipH="1" flipV="1">
            <a:off x="4008676" y="2395424"/>
            <a:ext cx="5751192" cy="4238668"/>
          </a:xfrm>
          <a:prstGeom prst="bentConnector5">
            <a:avLst>
              <a:gd name="adj1" fmla="val -3975"/>
              <a:gd name="adj2" fmla="val 29261"/>
              <a:gd name="adj3" fmla="val 1039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1736635" y="3027589"/>
            <a:ext cx="3230206" cy="156966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Contemporary CNNs include now significantly more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Activations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Normalizations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Random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…</a:t>
            </a:r>
            <a:endParaRPr lang="en-US" sz="160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6451329" y="4625365"/>
            <a:ext cx="1284133" cy="6118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8850827" y="7664404"/>
            <a:ext cx="4407358" cy="5847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Training of CNN is necessary to adjust internal parameters and obtain desired outputs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0577" r="9060" b="3399"/>
          <a:stretch/>
        </p:blipFill>
        <p:spPr>
          <a:xfrm>
            <a:off x="10721569" y="5303764"/>
            <a:ext cx="4245272" cy="21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Bayesian CNN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06581" y="8129220"/>
            <a:ext cx="121714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Pielsticker</a:t>
            </a:r>
            <a:r>
              <a:rPr lang="en-US" sz="900" dirty="0"/>
              <a:t>, L., Nicholls, R. L., </a:t>
            </a:r>
            <a:r>
              <a:rPr lang="en-US" sz="900" dirty="0" err="1"/>
              <a:t>DeBeer</a:t>
            </a:r>
            <a:r>
              <a:rPr lang="en-US" sz="900" dirty="0"/>
              <a:t>, S., &amp; Greiner, M. (2023). Convolutional neural network framework for the automated analysis of transition metal X-ray photoelectron spectra. </a:t>
            </a:r>
            <a:r>
              <a:rPr lang="en-US" sz="900" dirty="0" err="1"/>
              <a:t>Analytica</a:t>
            </a:r>
            <a:r>
              <a:rPr lang="en-US" sz="900" dirty="0"/>
              <a:t> </a:t>
            </a:r>
            <a:r>
              <a:rPr lang="en-US" sz="900" dirty="0" err="1"/>
              <a:t>Chimica</a:t>
            </a:r>
            <a:r>
              <a:rPr lang="en-US" sz="900" dirty="0"/>
              <a:t> </a:t>
            </a:r>
            <a:r>
              <a:rPr lang="en-US" sz="900" dirty="0" err="1"/>
              <a:t>Acta</a:t>
            </a:r>
            <a:r>
              <a:rPr lang="en-US" sz="900" dirty="0"/>
              <a:t>, 1271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66818" y="958651"/>
            <a:ext cx="2044149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Layer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25" y="1056935"/>
            <a:ext cx="4914564" cy="584800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b="40956"/>
          <a:stretch/>
        </p:blipFill>
        <p:spPr>
          <a:xfrm>
            <a:off x="65684" y="1412738"/>
            <a:ext cx="3661593" cy="2568201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5"/>
          <a:stretch/>
        </p:blipFill>
        <p:spPr>
          <a:xfrm>
            <a:off x="4545659" y="1478093"/>
            <a:ext cx="4220513" cy="28959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86221" y="2426128"/>
            <a:ext cx="75596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/>
              <a:t>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73194" y="2426556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=</a:t>
            </a:r>
            <a:endParaRPr lang="en-US" sz="54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5794895" y="958651"/>
            <a:ext cx="1492716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Dense Layer</a:t>
            </a:r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38" y="5322034"/>
            <a:ext cx="4669135" cy="2122334"/>
          </a:xfrm>
          <a:prstGeom prst="rect">
            <a:avLst/>
          </a:prstGeom>
        </p:spPr>
      </p:pic>
      <p:sp>
        <p:nvSpPr>
          <p:cNvPr id="33" name="AutoShape 17"/>
          <p:cNvSpPr/>
          <p:nvPr/>
        </p:nvSpPr>
        <p:spPr>
          <a:xfrm flipH="1">
            <a:off x="9434127" y="6299154"/>
            <a:ext cx="6035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aphicFrame>
        <p:nvGraphicFramePr>
          <p:cNvPr id="34" name="Tableau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00592"/>
              </p:ext>
            </p:extLst>
          </p:nvPr>
        </p:nvGraphicFramePr>
        <p:xfrm>
          <a:off x="277282" y="4732019"/>
          <a:ext cx="4197563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33">
                  <a:extLst>
                    <a:ext uri="{9D8B030D-6E8A-4147-A177-3AD203B41FA5}">
                      <a16:colId xmlns:a16="http://schemas.microsoft.com/office/drawing/2014/main" val="2858076851"/>
                    </a:ext>
                  </a:extLst>
                </a:gridCol>
                <a:gridCol w="1183965">
                  <a:extLst>
                    <a:ext uri="{9D8B030D-6E8A-4147-A177-3AD203B41FA5}">
                      <a16:colId xmlns:a16="http://schemas.microsoft.com/office/drawing/2014/main" val="3192768607"/>
                    </a:ext>
                  </a:extLst>
                </a:gridCol>
                <a:gridCol w="1183965">
                  <a:extLst>
                    <a:ext uri="{9D8B030D-6E8A-4147-A177-3AD203B41FA5}">
                      <a16:colId xmlns:a16="http://schemas.microsoft.com/office/drawing/2014/main" val="3367898546"/>
                    </a:ext>
                  </a:extLst>
                </a:gridCol>
              </a:tblGrid>
              <a:tr h="440403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Sparse densenet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Bayesian</a:t>
                      </a:r>
                      <a:r>
                        <a:rPr lang="en-US" sz="1400" baseline="0" dirty="0" smtClean="0"/>
                        <a:t> CNN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9607"/>
                  </a:ext>
                </a:extLst>
              </a:tr>
              <a:tr h="440403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MAE on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 position</a:t>
                      </a:r>
                      <a:endParaRPr lang="en-US" sz="14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61816"/>
                  </a:ext>
                </a:extLst>
              </a:tr>
              <a:tr h="440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MAE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</a:t>
                      </a:r>
                      <a:r>
                        <a:rPr lang="en-US" sz="1400" dirty="0" smtClean="0"/>
                        <a:t> width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16764"/>
                  </a:ext>
                </a:extLst>
              </a:tr>
              <a:tr h="4404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MAE </a:t>
                      </a:r>
                      <a:r>
                        <a:rPr lang="en-US" sz="1400" b="0" noProof="0" dirty="0" smtClean="0"/>
                        <a:t>major</a:t>
                      </a:r>
                      <a:r>
                        <a:rPr lang="en-US" sz="1400" b="0" baseline="0" noProof="0" dirty="0" smtClean="0"/>
                        <a:t> p</a:t>
                      </a:r>
                      <a:r>
                        <a:rPr lang="en-US" sz="1400" b="0" noProof="0" dirty="0" smtClean="0"/>
                        <a:t>eak</a:t>
                      </a:r>
                      <a:r>
                        <a:rPr lang="en-US" sz="1400" baseline="0" dirty="0" smtClean="0"/>
                        <a:t> amplitude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0.49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84120"/>
                  </a:ext>
                </a:extLst>
              </a:tr>
              <a:tr h="440403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MAE on </a:t>
                      </a:r>
                      <a:r>
                        <a:rPr lang="en-US" sz="1400" b="0" noProof="0" dirty="0" smtClean="0"/>
                        <a:t>total number of peaks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34327"/>
                  </a:ext>
                </a:extLst>
              </a:tr>
              <a:tr h="25906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Average fit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2.43x10</a:t>
                      </a:r>
                      <a:r>
                        <a:rPr lang="en-US" sz="1400" baseline="30000" dirty="0" smtClean="0"/>
                        <a:t>-2</a:t>
                      </a:r>
                      <a:r>
                        <a:rPr lang="en-US" sz="1400" baseline="0" dirty="0" smtClean="0"/>
                        <a:t> 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1.74x10</a:t>
                      </a:r>
                      <a:r>
                        <a:rPr lang="en-US" sz="1400" baseline="30000" dirty="0" smtClean="0"/>
                        <a:t>-2</a:t>
                      </a:r>
                      <a:r>
                        <a:rPr lang="en-US" sz="1400" dirty="0" smtClean="0"/>
                        <a:t> 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39944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356837" y="4341402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Statistical error over test database:</a:t>
            </a:r>
          </a:p>
        </p:txBody>
      </p:sp>
    </p:spTree>
    <p:extLst>
      <p:ext uri="{BB962C8B-B14F-4D97-AF65-F5344CB8AC3E}">
        <p14:creationId xmlns:p14="http://schemas.microsoft.com/office/powerpoint/2010/main" val="22435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343" y="4466280"/>
            <a:ext cx="2833529" cy="283352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8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Processing of Experimental Spectra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735142" y="412772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1555201" y="2032127"/>
            <a:ext cx="8984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164390" y="1978443"/>
            <a:ext cx="541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743" y="924777"/>
            <a:ext cx="2867035" cy="286703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80" y="4570524"/>
            <a:ext cx="2678610" cy="2678610"/>
          </a:xfrm>
          <a:prstGeom prst="rect">
            <a:avLst/>
          </a:prstGeom>
        </p:spPr>
      </p:pic>
      <p:pic>
        <p:nvPicPr>
          <p:cNvPr id="8" name="Image 7" descr="&lt;strong&gt;File&lt;/strong&gt;:&lt;strong&gt;Text&lt;/strong&gt;-&lt;strong&gt;txt&lt;/strong&gt;.svg - Wikipedi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5" y="1341624"/>
            <a:ext cx="1256975" cy="115335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84" y="1244980"/>
            <a:ext cx="2637457" cy="1676020"/>
          </a:xfrm>
          <a:prstGeom prst="rect">
            <a:avLst/>
          </a:prstGeom>
        </p:spPr>
      </p:pic>
      <p:cxnSp>
        <p:nvCxnSpPr>
          <p:cNvPr id="32" name="Connecteur droit avec flèche 31"/>
          <p:cNvCxnSpPr/>
          <p:nvPr/>
        </p:nvCxnSpPr>
        <p:spPr>
          <a:xfrm>
            <a:off x="8402890" y="2032127"/>
            <a:ext cx="541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83" y="897716"/>
            <a:ext cx="2723907" cy="272390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213" y="1094964"/>
            <a:ext cx="2526659" cy="2526659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11831623" y="2197354"/>
            <a:ext cx="541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3649962" y="3726499"/>
            <a:ext cx="0" cy="6349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H="1">
            <a:off x="10852483" y="5857707"/>
            <a:ext cx="12138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82" y="4534046"/>
            <a:ext cx="2678610" cy="2678610"/>
          </a:xfrm>
          <a:prstGeom prst="rect">
            <a:avLst/>
          </a:prstGeom>
        </p:spPr>
      </p:pic>
      <p:cxnSp>
        <p:nvCxnSpPr>
          <p:cNvPr id="44" name="Connecteur droit avec flèche 43"/>
          <p:cNvCxnSpPr/>
          <p:nvPr/>
        </p:nvCxnSpPr>
        <p:spPr>
          <a:xfrm flipH="1">
            <a:off x="7040936" y="5873351"/>
            <a:ext cx="9298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139257" y="4348644"/>
            <a:ext cx="4068149" cy="2308324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Input </a:t>
            </a:r>
            <a:r>
              <a:rPr lang="en-US" sz="1600" dirty="0"/>
              <a:t>File </a:t>
            </a:r>
            <a:r>
              <a:rPr lang="en-US" sz="1600" dirty="0" smtClean="0"/>
              <a:t>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Generation </a:t>
            </a:r>
            <a:r>
              <a:rPr lang="en-US" sz="1600" dirty="0"/>
              <a:t>of 1D </a:t>
            </a:r>
            <a:r>
              <a:rPr lang="en-US" sz="1600" dirty="0" smtClean="0"/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Compilation </a:t>
            </a:r>
            <a:r>
              <a:rPr lang="en-US" sz="1600" dirty="0"/>
              <a:t>of </a:t>
            </a:r>
            <a:r>
              <a:rPr lang="en-US" sz="1600" dirty="0" smtClean="0"/>
              <a:t>Spectra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Parameter </a:t>
            </a:r>
            <a:r>
              <a:rPr lang="en-US" sz="1600" dirty="0"/>
              <a:t>Extraction from </a:t>
            </a:r>
            <a:r>
              <a:rPr lang="en-US" sz="1600" dirty="0" smtClean="0"/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Background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Compilation </a:t>
            </a:r>
            <a:r>
              <a:rPr lang="en-US" sz="1600" dirty="0"/>
              <a:t>of Background-Removed </a:t>
            </a:r>
            <a:r>
              <a:rPr lang="en-US" sz="1600" dirty="0" smtClean="0"/>
              <a:t>Spectra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Model </a:t>
            </a:r>
            <a:r>
              <a:rPr lang="en-US" sz="1600" dirty="0"/>
              <a:t>Fitting with </a:t>
            </a:r>
            <a:r>
              <a:rPr lang="en-US" sz="1600" dirty="0" smtClean="0"/>
              <a:t>Optimization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Output </a:t>
            </a:r>
            <a:r>
              <a:rPr lang="en-US" sz="1600" dirty="0"/>
              <a:t>of Peak Width </a:t>
            </a:r>
            <a:r>
              <a:rPr lang="en-US" sz="1600" dirty="0" smtClean="0"/>
              <a:t>Parameter</a:t>
            </a:r>
            <a:endParaRPr lang="en-US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702689" y="3894592"/>
            <a:ext cx="941283" cy="369332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STEPS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07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9" y="826881"/>
            <a:ext cx="3240000" cy="3240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1C85A-5637-A748-87DF-212A165ADA2D}" type="slidenum">
              <a:rPr lang="en-US" smtClean="0"/>
              <a:t>9</a:t>
            </a:fld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Results on Experimental TR-PES </a:t>
            </a:r>
            <a:r>
              <a:rPr lang="en-US" dirty="0"/>
              <a:t>M</a:t>
            </a:r>
            <a:r>
              <a:rPr lang="en-US" dirty="0" smtClean="0"/>
              <a:t>easurements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052455" y="1769773"/>
            <a:ext cx="3268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Total fit time (100 spectra): 43 sec</a:t>
            </a:r>
            <a:endParaRPr lang="en-US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97171" y="7293118"/>
            <a:ext cx="31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Filtering noisy experimental data</a:t>
            </a:r>
            <a:endParaRPr lang="en-US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-189" y="3343059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4f 5/2</a:t>
            </a:r>
            <a:endParaRPr lang="en-US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753175" y="1654613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4f 7/2</a:t>
            </a:r>
            <a:endParaRPr lang="en-US" sz="1600" dirty="0"/>
          </a:p>
        </p:txBody>
      </p:sp>
      <p:cxnSp>
        <p:nvCxnSpPr>
          <p:cNvPr id="22" name="Connecteur droit avec flèche 21"/>
          <p:cNvCxnSpPr>
            <a:stCxn id="19" idx="3"/>
          </p:cNvCxnSpPr>
          <p:nvPr/>
        </p:nvCxnSpPr>
        <p:spPr>
          <a:xfrm flipV="1">
            <a:off x="699041" y="3153659"/>
            <a:ext cx="898405" cy="3586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1"/>
          </p:cNvCxnSpPr>
          <p:nvPr/>
        </p:nvCxnSpPr>
        <p:spPr>
          <a:xfrm flipH="1">
            <a:off x="3202833" y="1823890"/>
            <a:ext cx="550342" cy="145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1" y="4114911"/>
            <a:ext cx="3238540" cy="323854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73" y="2152315"/>
            <a:ext cx="4074565" cy="407456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037" y="4439758"/>
            <a:ext cx="3240000" cy="3240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00" y="917052"/>
            <a:ext cx="3600000" cy="360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06" y="4438298"/>
            <a:ext cx="3240000" cy="3240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2302836" y="1193009"/>
            <a:ext cx="1414938" cy="2880800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/>
          <p:cNvSpPr txBox="1"/>
          <p:nvPr/>
        </p:nvSpPr>
        <p:spPr>
          <a:xfrm>
            <a:off x="11184064" y="2108327"/>
            <a:ext cx="9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off</a:t>
            </a:r>
            <a:endParaRPr lang="en-US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2518824" y="210832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Laser on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10354540" y="4680132"/>
            <a:ext cx="1314701" cy="2612986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3585171" y="4680132"/>
            <a:ext cx="1314701" cy="2612986"/>
          </a:xfrm>
          <a:prstGeom prst="rect">
            <a:avLst/>
          </a:prstGeom>
          <a:solidFill>
            <a:srgbClr val="FFC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7114932" y="5832736"/>
            <a:ext cx="5004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 smtClean="0"/>
              <a:t>(eV)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944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VF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7895</TotalTime>
  <Words>1314</Words>
  <Application>Microsoft Office PowerPoint</Application>
  <PresentationFormat>Personnalisé</PresentationFormat>
  <Paragraphs>242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3" baseType="lpstr">
      <vt:lpstr>__fkGroteskNeue_598ab8</vt:lpstr>
      <vt:lpstr>Arial</vt:lpstr>
      <vt:lpstr>Arimo</vt:lpstr>
      <vt:lpstr>Arimo Bold</vt:lpstr>
      <vt:lpstr>Calibri</vt:lpstr>
      <vt:lpstr>Cambria Math</vt:lpstr>
      <vt:lpstr>Poppins</vt:lpstr>
      <vt:lpstr>Source Sans Pro</vt:lpstr>
      <vt:lpstr>Source Sans Pro ExtraLight</vt:lpstr>
      <vt:lpstr>Source Sans Pro Light</vt:lpstr>
      <vt:lpstr>Source Sans Pro SemiBold</vt:lpstr>
      <vt:lpstr>Times New Roman</vt:lpstr>
      <vt:lpstr>Wingdings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Affandi</dc:creator>
  <cp:lastModifiedBy>Romaric Sallustre</cp:lastModifiedBy>
  <cp:revision>122</cp:revision>
  <dcterms:created xsi:type="dcterms:W3CDTF">2019-12-14T02:09:20Z</dcterms:created>
  <dcterms:modified xsi:type="dcterms:W3CDTF">2024-07-16T13:46:30Z</dcterms:modified>
</cp:coreProperties>
</file>